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6" r:id="rId5"/>
    <p:sldId id="327" r:id="rId6"/>
    <p:sldId id="309" r:id="rId7"/>
    <p:sldId id="328" r:id="rId8"/>
    <p:sldId id="323" r:id="rId9"/>
    <p:sldId id="308" r:id="rId10"/>
    <p:sldId id="307" r:id="rId11"/>
    <p:sldId id="324" r:id="rId12"/>
    <p:sldId id="338" r:id="rId13"/>
    <p:sldId id="263" r:id="rId14"/>
    <p:sldId id="264" r:id="rId15"/>
    <p:sldId id="265" r:id="rId16"/>
    <p:sldId id="330" r:id="rId17"/>
    <p:sldId id="331" r:id="rId18"/>
    <p:sldId id="332" r:id="rId19"/>
    <p:sldId id="305" r:id="rId20"/>
    <p:sldId id="306" r:id="rId21"/>
    <p:sldId id="329" r:id="rId22"/>
    <p:sldId id="279" r:id="rId23"/>
    <p:sldId id="287" r:id="rId24"/>
    <p:sldId id="343" r:id="rId25"/>
    <p:sldId id="335" r:id="rId26"/>
    <p:sldId id="333" r:id="rId27"/>
    <p:sldId id="288" r:id="rId28"/>
    <p:sldId id="304" r:id="rId29"/>
    <p:sldId id="292" r:id="rId30"/>
    <p:sldId id="339" r:id="rId31"/>
    <p:sldId id="340" r:id="rId32"/>
    <p:sldId id="342" r:id="rId33"/>
    <p:sldId id="337" r:id="rId34"/>
    <p:sldId id="336" r:id="rId35"/>
    <p:sldId id="344" r:id="rId36"/>
    <p:sldId id="345" r:id="rId37"/>
    <p:sldId id="30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E784-6E25-6C4E-C241-76E325E02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4CECC-1204-5CE8-A336-1B77E3785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843E-2119-B3BC-AD9A-7708C3BD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B114-46EF-50B3-DF44-08E2581A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A8D0-64AE-F8BC-1E90-4376853A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94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B1-F0DF-6FA8-4DFD-B54472EA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A20FB-A740-2EB2-6A45-763A6CB85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7EE6-967E-BB7B-ABB6-E06024F6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5DA95-1DE4-D879-6221-404F13B7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35F51-EB55-1BC0-7C32-71128E1E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8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2DF998-F295-B1B0-9CFC-4B89D4178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B428C-92F2-912A-3A1F-581F8382C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902D-21D0-363C-FAF6-7A32B58E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14DF-07E4-D9E8-F816-12547F7E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0DCCA-4DD3-E2B6-5EFD-94765F9C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30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D570-406D-D0F7-C9D7-0AA88C8A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A1D7-4474-4613-1D36-8A1EDF01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DBF1-0363-8C5F-B7D2-58277D01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D2BF-65D3-12FB-6D3A-5BBDF4A5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31D3-7F75-3E6F-8270-3AFA136B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24B9-A6A9-D94C-CB33-5A031A1C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C682-7456-6BA2-C8DA-DDEAF58F9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8936-DA18-E361-644D-EDEA5D5B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509D0-2CF7-2B16-54D3-966C699D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2E4AA-DAB6-3DCE-4FB1-5D69275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88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7D9F-2B3A-2B0F-15B8-1CDCF6DA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857E-5898-3B61-D3D3-1854F6CA7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CCECF-FCBA-DF8D-32BC-7160B2FEC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38BD-1275-1585-1041-C348B964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33C6E-0110-2568-9BBA-7913C5D2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893BF-BE20-CB55-65DE-48675672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8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BBFA-9B64-0D0E-BD81-9441F03E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DAAA-FC07-277D-FE92-E0A425D9C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BB120-FD97-DEC9-D6C1-73BC80C39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D4DE8-5E8D-E9F9-14C4-CAE250CED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4B310D-CFA3-9578-B498-E5C9F0941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49992-1EA0-94A8-890E-1F95BA63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A8BC4-2581-FA08-AE23-EEE4B3D7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36889-DCBD-81F0-DD7F-701C1FE1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10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35B0-AC85-EBF1-F3F1-D68320AA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A0FB-A51E-89B1-EA1F-EE34F90E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0A925-3F41-2ECC-D798-64519B9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F6D01-C7C3-9F4C-BD61-D9A44733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3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A8336-DD92-F1CC-7165-0925CD68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33058-344A-8567-DBCE-61607C6B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1138-03BA-B5BB-5FB9-8E9DCFFE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1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E587-DA4A-E674-AB1B-37D88701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49802-0ECF-186A-A7F9-325F5F8B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02CDB-5EC0-F425-8EFC-E527AFAB1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CEB0B-B241-7E0F-07F2-C72FEBA7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C32C-3E84-E584-C2B1-EBCA0B01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BEF25-D428-E91C-8689-0CB87B50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22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3C41-DE77-76FF-A194-7A7EEEC4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FC342-E93A-1BBF-FE2E-FC92CCEDF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0DD04-0090-4378-8AB7-A8B7B5CAA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B398-7980-53AB-9A1F-AAF05582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73A0-4650-7F81-266A-A3BF8B5B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56741-801C-879A-EA1B-7FB6D166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50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4D60D-BE8C-08F4-0539-28D8FEB7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80CD5-28D9-9CD6-8253-1A585078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B970B-F1FB-80D7-5E08-8F6B5E1D3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33D9-D873-4342-9732-1BA006AEE9E6}" type="datetimeFigureOut">
              <a:rPr lang="en-IN" smtClean="0"/>
              <a:t>19/09/2023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1E58-34C5-69E7-E2BA-4EFA2F4E1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AF2DE-5A37-6AD5-04B0-E96B5E891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13AB3-7722-45B8-BFC0-AFC7C48C9A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66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health-care-wallpaper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healthcare-wallpaper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awpixel.com/search/mental%20health" TargetMode="External"/><Relationship Id="rId4" Type="http://schemas.openxmlformats.org/officeDocument/2006/relationships/image" Target="../media/image9.1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safari.com/w/RQ1Wg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ee/search?k=thank+you+digital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mo.openmrs.org/openmrs/login.ht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9356-D77E-033E-0A19-CAEB9BA6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562"/>
            <a:ext cx="10515600" cy="573087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effectLst>
            <a:glow rad="63500">
              <a:schemeClr val="accent3">
                <a:satMod val="175000"/>
                <a:alpha val="30000"/>
              </a:schemeClr>
            </a:glow>
          </a:effectLst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REAL LIFE LAB    </a:t>
            </a:r>
            <a:b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en-US" sz="36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GROUP-04</a:t>
            </a:r>
            <a:b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HEALTHCARE</a:t>
            </a:r>
            <a:br>
              <a:rPr lang="en-IN" sz="2400" dirty="0"/>
            </a:br>
            <a:endParaRPr lang="en-IN" sz="4000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C5B79-B0AA-9DD8-3048-7C94E7DC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51" y="6030189"/>
            <a:ext cx="792549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3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095D-D6BA-B39E-0F8D-FA2E3279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5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sz="4400" dirty="0"/>
            </a:br>
            <a:r>
              <a:rPr lang="en-IN" sz="3200" b="1" dirty="0">
                <a:latin typeface="Arial Black" panose="020B0A04020102020204" pitchFamily="34" charset="0"/>
              </a:rPr>
              <a:t>Cucumber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3F7AE-CCCD-3F3E-B309-30198E07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20"/>
            <a:ext cx="9897208" cy="4831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Introduction to Cucumber</a:t>
            </a:r>
          </a:p>
          <a:p>
            <a:r>
              <a:rPr lang="en-US" sz="1800" b="1" dirty="0"/>
              <a:t>Cucumber</a:t>
            </a:r>
            <a:r>
              <a:rPr lang="en-US" sz="1800" dirty="0"/>
              <a:t> is a popular open-source tool used in software development and testing. It is primarily used for behavior-driven development (BDD) and acceptance testing.</a:t>
            </a:r>
          </a:p>
          <a:p>
            <a:pPr marL="0" indent="0">
              <a:buNone/>
            </a:pPr>
            <a:endParaRPr lang="en-US" sz="20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Features of Cucumber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Human-readable test cases 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Support for multiple programming languages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Integration with various testing frameworks</a:t>
            </a:r>
            <a:endParaRPr lang="en-IN" sz="1800" dirty="0"/>
          </a:p>
          <a:p>
            <a:pPr marL="0" indent="0">
              <a:buNone/>
            </a:pPr>
            <a:endParaRPr lang="en-US" sz="2000" b="1" dirty="0">
              <a:solidFill>
                <a:srgbClr val="FF006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66"/>
                </a:solidFill>
              </a:rPr>
              <a:t>What is BDD?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66"/>
                </a:solidFill>
              </a:rPr>
              <a:t>Gherkin 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66"/>
                </a:solidFill>
              </a:rPr>
              <a:t>Some Benefits of Gherkin Language – </a:t>
            </a:r>
            <a:r>
              <a:rPr lang="en-US" sz="1600" b="1" dirty="0"/>
              <a:t>Clarity, Readability, Collaboration and Reusability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F131-B485-8125-DB7B-33D597E6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408" y="448509"/>
            <a:ext cx="474786" cy="474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840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C1C5-D68B-EA24-6F0F-8AA516C4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00038"/>
            <a:ext cx="10610850" cy="647918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sz="4400" dirty="0"/>
            </a:br>
            <a:r>
              <a:rPr lang="en-IN" sz="3600" b="1" dirty="0">
                <a:latin typeface="Arial Black" panose="020B0A04020102020204" pitchFamily="34" charset="0"/>
              </a:rPr>
              <a:t>Listeners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8CDE-9A47-E22A-9EC3-1A41F409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342239"/>
            <a:ext cx="10752676" cy="5215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Introduction to Listeners 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Listener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Listeners in Selenium are </a:t>
            </a:r>
            <a:r>
              <a:rPr lang="en-US" sz="18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that implement specific interfaces in order to track events that 	occur during the execution of Selenium tests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Types of Selenium Listeners</a:t>
            </a:r>
          </a:p>
          <a:p>
            <a:pPr lvl="1"/>
            <a:r>
              <a:rPr lang="en-IN" sz="1600" b="1" dirty="0"/>
              <a:t>WebDriver Listeners </a:t>
            </a:r>
            <a:r>
              <a:rPr lang="en-IN" sz="1600" dirty="0"/>
              <a:t>the web driver listener interface can implement classes and methods like </a:t>
            </a:r>
            <a:r>
              <a:rPr lang="en-IN" sz="1600" dirty="0" err="1"/>
              <a:t>EventFiringWebDriver</a:t>
            </a:r>
            <a:r>
              <a:rPr lang="en-IN" sz="1600" dirty="0"/>
              <a:t> and </a:t>
            </a:r>
            <a:r>
              <a:rPr lang="en-IN" sz="1600" dirty="0" err="1"/>
              <a:t>WebDriverEventListener</a:t>
            </a:r>
            <a:endParaRPr lang="en-US" sz="1600" dirty="0"/>
          </a:p>
          <a:p>
            <a:pPr marL="685800" lvl="2">
              <a:spcBef>
                <a:spcPts val="1000"/>
              </a:spcBef>
            </a:pPr>
            <a:r>
              <a:rPr lang="en-IN" sz="1600" b="1" dirty="0"/>
              <a:t>TestNG Listeners </a:t>
            </a:r>
            <a:r>
              <a:rPr lang="en-IN" sz="1600" dirty="0"/>
              <a:t>TestNG provides the @Listeners annotation which listens to every event that occurs in a selenium code. Listeners are activated either before the test or after the test case. It is an interface that modifies the TestNG </a:t>
            </a:r>
            <a:r>
              <a:rPr lang="en-IN" sz="1600" dirty="0" err="1"/>
              <a:t>behavior</a:t>
            </a:r>
            <a:r>
              <a:rPr lang="en-IN" sz="1600" dirty="0"/>
              <a:t>.</a:t>
            </a:r>
          </a:p>
          <a:p>
            <a:pPr marL="685800" lvl="2">
              <a:spcBef>
                <a:spcPts val="1000"/>
              </a:spcBef>
            </a:pPr>
            <a:endParaRPr lang="en-IN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b="1" dirty="0">
                <a:solidFill>
                  <a:srgbClr val="FF0066"/>
                </a:solidFill>
              </a:rPr>
              <a:t>Benefits Of Using Listeners</a:t>
            </a:r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en-US" sz="1600" dirty="0"/>
              <a:t>Enhanced Test Reporting </a:t>
            </a:r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en-US" sz="1600" dirty="0"/>
              <a:t>Test Result Analysis</a:t>
            </a:r>
          </a:p>
          <a:p>
            <a:pPr marL="685800" lvl="2">
              <a:lnSpc>
                <a:spcPct val="110000"/>
              </a:lnSpc>
              <a:spcBef>
                <a:spcPts val="1000"/>
              </a:spcBef>
            </a:pPr>
            <a:r>
              <a:rPr lang="en-US" sz="1600" dirty="0"/>
              <a:t>Test Data Manipulation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7391499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C1C5-D68B-EA24-6F0F-8AA516C4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00038"/>
            <a:ext cx="10610850" cy="647918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sz="4400" dirty="0"/>
            </a:br>
            <a:r>
              <a:rPr lang="en-IN" sz="3600" b="1" dirty="0">
                <a:latin typeface="Arial Black" panose="020B0A04020102020204" pitchFamily="34" charset="0"/>
              </a:rPr>
              <a:t>Framework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8CDE-9A47-E22A-9EC3-1A41F409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928388"/>
            <a:ext cx="9304039" cy="38115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FF0066"/>
                </a:solidFill>
              </a:rPr>
              <a:t>Introduction to Selenium Frameworks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66"/>
                </a:solidFill>
              </a:rPr>
              <a:t>	</a:t>
            </a:r>
            <a:r>
              <a:rPr lang="en-US" sz="1800" dirty="0"/>
              <a:t>Provide a structured approach to designing and managing test scripts</a:t>
            </a:r>
          </a:p>
          <a:p>
            <a:pPr marL="0" indent="0">
              <a:buNone/>
            </a:pPr>
            <a:endParaRPr lang="en-IN" sz="1800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Features of Framework</a:t>
            </a:r>
            <a:endParaRPr lang="en-IN" sz="2000" b="1" dirty="0">
              <a:solidFill>
                <a:srgbClr val="FF0066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Data-Driven Framework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Keyword-Driven Framework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Page Object Model (POM)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Behaviour-Driven Development (BDD) with Cucumber</a:t>
            </a:r>
          </a:p>
          <a:p>
            <a:pPr marL="228600" lvl="1">
              <a:spcBef>
                <a:spcPts val="1000"/>
              </a:spcBef>
            </a:pPr>
            <a:r>
              <a:rPr lang="en-IN" sz="1800" dirty="0"/>
              <a:t>Hybrid Framework</a:t>
            </a:r>
          </a:p>
        </p:txBody>
      </p:sp>
    </p:spTree>
    <p:extLst>
      <p:ext uri="{BB962C8B-B14F-4D97-AF65-F5344CB8AC3E}">
        <p14:creationId xmlns:p14="http://schemas.microsoft.com/office/powerpoint/2010/main" val="251352117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EAC063-09E7-D7B8-7539-E828C3C89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624" y="942974"/>
            <a:ext cx="9667875" cy="5476875"/>
          </a:xfr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E75A298-998A-8DF2-5D91-99AB0E40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4" y="318782"/>
            <a:ext cx="9667875" cy="528943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BACKGROUND OF THE PROJECT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F5CB3-00F5-573A-7BC1-7339BCA75B70}"/>
              </a:ext>
            </a:extLst>
          </p:cNvPr>
          <p:cNvSpPr txBox="1"/>
          <p:nvPr/>
        </p:nvSpPr>
        <p:spPr>
          <a:xfrm>
            <a:off x="3506599" y="1601709"/>
            <a:ext cx="6472281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Mphasis has developed a new site for hospital management. It provides the user with different options for hospital management.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Login Credentials: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Username: admin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Password: Admin123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Following are functionalities for the site: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400" dirty="0"/>
              <a:t>Login as inpatient Ward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400" dirty="0"/>
              <a:t>Register a patient.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400" dirty="0"/>
              <a:t>Find Patient Record.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IN" sz="1400" dirty="0"/>
              <a:t>Manage Service Types</a:t>
            </a:r>
          </a:p>
          <a:p>
            <a:pPr>
              <a:lnSpc>
                <a:spcPct val="150000"/>
              </a:lnSpc>
            </a:pPr>
            <a:endParaRPr lang="en-I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D6B33-128A-04B5-1B8F-9D16A029A5B5}"/>
              </a:ext>
            </a:extLst>
          </p:cNvPr>
          <p:cNvSpPr txBox="1"/>
          <p:nvPr/>
        </p:nvSpPr>
        <p:spPr>
          <a:xfrm>
            <a:off x="6862194" y="3553462"/>
            <a:ext cx="3615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IN" sz="1400" dirty="0"/>
              <a:t>Manage Appointments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IN" sz="1400" dirty="0"/>
              <a:t>Manage Appointment Blocks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IN" sz="1400" dirty="0"/>
              <a:t>Capture Vitals for Patient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IN" sz="1400" dirty="0"/>
              <a:t>Edit Patient details.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9D6F-1333-760B-7772-5663C3C5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894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SCENARIO-01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346B46-EB8B-FFE5-A15F-30B90EDC97E1}"/>
              </a:ext>
            </a:extLst>
          </p:cNvPr>
          <p:cNvSpPr>
            <a:spLocks noGrp="1"/>
          </p:cNvSpPr>
          <p:nvPr/>
        </p:nvSpPr>
        <p:spPr>
          <a:xfrm>
            <a:off x="838200" y="1588732"/>
            <a:ext cx="110229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Navigate to the URL,Enter the credentials, and choose the location and click on the login.</a:t>
            </a:r>
          </a:p>
          <a:p>
            <a:pPr marL="0" indent="0">
              <a:buNone/>
            </a:pPr>
            <a:endParaRPr lang="en-US" b="1" dirty="0">
              <a:solidFill>
                <a:srgbClr val="FF0066"/>
              </a:solidFill>
              <a:latin typeface="Arial" panose="020B0604020202020204" pitchFamily="34" charset="0"/>
              <a:sym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C4C440"/>
                </a:solidFill>
                <a:effectLst/>
                <a:latin typeface="Consolas" panose="020B0609020204030204" pitchFamily="49" charset="0"/>
                <a:sym typeface="+mn-ea"/>
              </a:rPr>
              <a:t>Feature:  </a:t>
            </a: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login to openMRS</a:t>
            </a:r>
            <a:br>
              <a:rPr lang="en-US" sz="1800" dirty="0">
                <a:solidFill>
                  <a:srgbClr val="AAAAAA"/>
                </a:solidFill>
                <a:effectLst/>
                <a:latin typeface="Consolas" panose="020B0609020204030204" pitchFamily="49" charset="0"/>
                <a:sym typeface="+mn-ea"/>
              </a:rPr>
            </a:br>
            <a:endParaRPr lang="en-US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C4C440"/>
                </a:solidFill>
                <a:effectLst/>
                <a:latin typeface="Consolas" panose="020B0609020204030204" pitchFamily="49" charset="0"/>
                <a:sym typeface="+mn-ea"/>
              </a:rPr>
              <a:t>Background</a:t>
            </a:r>
            <a:endParaRPr lang="en-US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Given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a user is on the login page of openMRS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C4C440"/>
                </a:solidFill>
                <a:effectLst/>
                <a:latin typeface="Consolas" panose="020B0609020204030204" pitchFamily="49" charset="0"/>
                <a:sym typeface="+mn-ea"/>
              </a:rPr>
              <a:t>Scenario: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Successful Login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When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a user enter the username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When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a user enter the password</a:t>
            </a:r>
            <a:endParaRPr lang="en-US" sz="1800" dirty="0">
              <a:solidFill>
                <a:srgbClr val="40C4C4"/>
              </a:solidFill>
              <a:effectLst/>
              <a:latin typeface="Consolas" panose="020B0609020204030204" pitchFamily="49" charset="0"/>
              <a:sym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And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he choose the location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And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he click on the login button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0C4C4"/>
                </a:solidFill>
                <a:effectLst/>
                <a:latin typeface="Consolas" panose="020B0609020204030204" pitchFamily="49" charset="0"/>
                <a:sym typeface="+mn-ea"/>
              </a:rPr>
              <a:t>Then 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sym typeface="+mn-ea"/>
              </a:rPr>
              <a:t>User should be logged in successfully</a:t>
            </a:r>
          </a:p>
          <a:p>
            <a:endParaRPr lang="en-US" b="1" dirty="0">
              <a:solidFill>
                <a:srgbClr val="FF0066"/>
              </a:solidFill>
              <a:latin typeface="Arial" panose="020B0604020202020204" pitchFamily="34" charset="0"/>
              <a:sym typeface="+mn-ea"/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F76BFC1-B3E0-4C6A-AA74-32397F89A6C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37" y="2590127"/>
            <a:ext cx="4799779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DBAF7F-C022-F3EE-1E46-942A4F324C82}"/>
              </a:ext>
            </a:extLst>
          </p:cNvPr>
          <p:cNvSpPr>
            <a:spLocks noGrp="1"/>
          </p:cNvSpPr>
          <p:nvPr/>
        </p:nvSpPr>
        <p:spPr>
          <a:xfrm>
            <a:off x="838200" y="741195"/>
            <a:ext cx="4354585" cy="793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5" b="1" dirty="0">
                <a:solidFill>
                  <a:srgbClr val="FF0066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Valid Register a Patient</a:t>
            </a:r>
            <a:endParaRPr lang="en-IN" sz="2665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6688AC-9F2C-0A09-9646-449E6491042C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ym typeface="+mn-ea"/>
              </a:rPr>
              <a:t>When </a:t>
            </a:r>
            <a:r>
              <a:rPr lang="en-IN" altLang="en-US" sz="1800" dirty="0">
                <a:sym typeface="+mn-ea"/>
              </a:rPr>
              <a:t>a user </a:t>
            </a:r>
            <a:r>
              <a:rPr lang="en-US" sz="1800" dirty="0">
                <a:sym typeface="+mn-ea"/>
              </a:rPr>
              <a:t>enter</a:t>
            </a:r>
            <a:r>
              <a:rPr lang="en-IN" altLang="en-US" sz="1800" dirty="0">
                <a:sym typeface="+mn-ea"/>
              </a:rPr>
              <a:t>s</a:t>
            </a:r>
            <a:r>
              <a:rPr lang="en-US" sz="1800" dirty="0">
                <a:sym typeface="+mn-ea"/>
              </a:rPr>
              <a:t> valid </a:t>
            </a:r>
            <a:r>
              <a:rPr lang="en-IN" altLang="en-US" sz="1800" dirty="0">
                <a:sym typeface="+mn-ea"/>
              </a:rPr>
              <a:t>username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1800" dirty="0">
                <a:sym typeface="+mn-ea"/>
              </a:rPr>
              <a:t>And valid password                     </a:t>
            </a:r>
            <a:endParaRPr lang="en-US" sz="1800" dirty="0">
              <a:sym typeface="+mn-ea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ym typeface="+mn-ea"/>
              </a:rPr>
              <a:t>Then </a:t>
            </a:r>
            <a:r>
              <a:rPr lang="en-IN" altLang="en-US" sz="1800" dirty="0">
                <a:sym typeface="+mn-ea"/>
              </a:rPr>
              <a:t>select a Location for this session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ym typeface="+mn-ea"/>
              </a:rPr>
              <a:t>Then </a:t>
            </a:r>
            <a:r>
              <a:rPr lang="en-IN" altLang="en-US" sz="1800" dirty="0">
                <a:sym typeface="+mn-ea"/>
              </a:rPr>
              <a:t>click on the login button</a:t>
            </a:r>
            <a:endParaRPr lang="en-US" altLang="en-US" sz="1800" dirty="0">
              <a:sym typeface="+mn-ea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1800" dirty="0">
                <a:sym typeface="+mn-ea"/>
              </a:rPr>
              <a:t>User will be able to login successfully</a:t>
            </a:r>
            <a:endParaRPr lang="en-US" sz="18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35BB6D-82D1-CEA3-064C-098FE7FFB3A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3419" t="12876" r="11507" b="21590"/>
          <a:stretch>
            <a:fillRect/>
          </a:stretch>
        </p:blipFill>
        <p:spPr>
          <a:xfrm>
            <a:off x="6348095" y="1874763"/>
            <a:ext cx="4925060" cy="2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6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C2D018-E3C9-FE70-E7C4-AF1DB8F9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solidFill>
                  <a:srgbClr val="FF0066"/>
                </a:solidFill>
                <a:latin typeface="Arial" panose="020B0604020202020204" pitchFamily="34" charset="0"/>
              </a:rPr>
              <a:t>Navigate to the URL, Login into the application. Click on the register a patient. Fill all the details and click Confirm.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66"/>
                </a:solidFill>
              </a:rPr>
              <a:t>Feature File</a:t>
            </a:r>
          </a:p>
          <a:p>
            <a:pPr marL="0" indent="0">
              <a:buNone/>
            </a:pPr>
            <a:endParaRPr lang="en-US" sz="1400" b="1" dirty="0">
              <a:latin typeface="Franklin Gothic Medium" panose="020B06030201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C4C440"/>
                </a:solidFill>
                <a:effectLst/>
                <a:latin typeface="Consolas" panose="020B0609020204030204" pitchFamily="49" charset="0"/>
              </a:rPr>
              <a:t>Feature: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Find Patient Record</a:t>
            </a:r>
            <a:br>
              <a:rPr lang="en-US" sz="14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C4C440"/>
                </a:solidFill>
                <a:effectLst/>
                <a:latin typeface="Consolas" panose="020B0609020204030204" pitchFamily="49" charset="0"/>
              </a:rPr>
              <a:t>Background:</a:t>
            </a:r>
            <a:endParaRPr lang="en-US" sz="14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Given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am on the application login page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C4C440"/>
                </a:solidFill>
                <a:effectLst/>
                <a:latin typeface="Consolas" panose="020B0609020204030204" pitchFamily="49" charset="0"/>
              </a:rPr>
              <a:t>Scenario: </a:t>
            </a:r>
            <a:r>
              <a:rPr lang="en-US" sz="1400" dirty="0">
                <a:effectLst/>
                <a:latin typeface="Consolas" panose="020B0609020204030204" pitchFamily="49" charset="0"/>
              </a:rPr>
              <a:t>Search Patient Record by Name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log in with valid credentials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click on </a:t>
            </a:r>
            <a:r>
              <a:rPr lang="en-US" sz="1400" dirty="0">
                <a:solidFill>
                  <a:srgbClr val="40C440"/>
                </a:solidFill>
                <a:effectLst/>
                <a:latin typeface="Consolas" panose="020B0609020204030204" pitchFamily="49" charset="0"/>
              </a:rPr>
              <a:t>"Register a Patient"</a:t>
            </a:r>
            <a:endParaRPr lang="en-US" sz="14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Name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Gender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Birthdate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Address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Phone Number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choose to search by Relatives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click the </a:t>
            </a:r>
            <a:r>
              <a:rPr lang="en-US" sz="1400" dirty="0">
                <a:solidFill>
                  <a:srgbClr val="40C440"/>
                </a:solidFill>
                <a:effectLst/>
                <a:latin typeface="Consolas" panose="020B0609020204030204" pitchFamily="49" charset="0"/>
              </a:rPr>
              <a:t>"Confirm"</a:t>
            </a:r>
            <a:r>
              <a:rPr lang="en-US" sz="14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effectLst/>
                <a:latin typeface="Consolas" panose="020B0609020204030204" pitchFamily="49" charset="0"/>
              </a:rPr>
              <a:t>button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click the </a:t>
            </a:r>
            <a:r>
              <a:rPr lang="en-US" sz="1400" dirty="0">
                <a:solidFill>
                  <a:srgbClr val="40C440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14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effectLst/>
                <a:latin typeface="Consolas" panose="020B0609020204030204" pitchFamily="49" charset="0"/>
              </a:rPr>
              <a:t>button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C4C4"/>
                </a:solidFill>
                <a:effectLst/>
                <a:latin typeface="Consolas" panose="020B0609020204030204" pitchFamily="49" charset="0"/>
              </a:rPr>
              <a:t>Then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 should see the Find patient record details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6C89EA-6B3F-8799-CB9E-A354A4CFC8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8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sz="4500" dirty="0">
                <a:latin typeface="Arial Black" panose="020B0A04020102020204" pitchFamily="34" charset="0"/>
              </a:rPr>
              <a:t>TEST SCENARIO-02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EB008-4B13-55C3-DDD7-18B18D6A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b="34118"/>
          <a:stretch/>
        </p:blipFill>
        <p:spPr>
          <a:xfrm>
            <a:off x="6263570" y="2676555"/>
            <a:ext cx="5310287" cy="290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628FD3C-0A0E-F48D-A3E4-EB887C32DCCB}"/>
              </a:ext>
            </a:extLst>
          </p:cNvPr>
          <p:cNvSpPr/>
          <p:nvPr/>
        </p:nvSpPr>
        <p:spPr>
          <a:xfrm rot="10800000" flipV="1">
            <a:off x="9523865" y="3417346"/>
            <a:ext cx="160469" cy="22232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7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F35F0C-526B-D485-FFEF-84538A5B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773"/>
            <a:ext cx="10515600" cy="696576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FF0066"/>
                </a:solidFill>
                <a:latin typeface="Arial" panose="020B0604020202020204" pitchFamily="34" charset="0"/>
                <a:ea typeface="+mn-ea"/>
                <a:cs typeface="+mn-cs"/>
              </a:rPr>
              <a:t>Valid Register a Patient</a:t>
            </a:r>
            <a:endParaRPr lang="en-IN" sz="2100" b="1" dirty="0">
              <a:solidFill>
                <a:srgbClr val="FF0066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B1DBA3-843E-0B1D-2FA4-EE6BB8BB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59" y="1438695"/>
            <a:ext cx="4538548" cy="4975692"/>
          </a:xfrm>
        </p:spPr>
        <p:txBody>
          <a:bodyPr/>
          <a:lstStyle/>
          <a:p>
            <a:r>
              <a:rPr lang="en-US" sz="1800" dirty="0"/>
              <a:t>When I enter an valid Register a patient details </a:t>
            </a:r>
          </a:p>
          <a:p>
            <a:r>
              <a:rPr lang="en-US" sz="1800" dirty="0"/>
              <a:t>Then I confirm the  patient record</a:t>
            </a:r>
          </a:p>
          <a:p>
            <a:r>
              <a:rPr lang="en-US" sz="1800" dirty="0"/>
              <a:t>Then I search for Find Patient record to verify the patient record are confirmed.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7253B-C205-4F3C-BFBD-C1592B9AA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9" b="6536"/>
          <a:stretch/>
        </p:blipFill>
        <p:spPr>
          <a:xfrm>
            <a:off x="5560832" y="3187739"/>
            <a:ext cx="5595052" cy="2608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62E731B-633B-A163-DA09-B451574907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49868" r="1005" b="5591"/>
          <a:stretch/>
        </p:blipFill>
        <p:spPr>
          <a:xfrm>
            <a:off x="5776131" y="1258349"/>
            <a:ext cx="5164453" cy="1423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82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C22905-EA41-21E9-2581-0E658D292A68}"/>
              </a:ext>
            </a:extLst>
          </p:cNvPr>
          <p:cNvSpPr txBox="1">
            <a:spLocks/>
          </p:cNvSpPr>
          <p:nvPr/>
        </p:nvSpPr>
        <p:spPr>
          <a:xfrm>
            <a:off x="1246095" y="548622"/>
            <a:ext cx="9144000" cy="53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solidFill>
                  <a:srgbClr val="FF0066"/>
                </a:solidFill>
                <a:latin typeface="Arial" panose="020B0604020202020204" pitchFamily="34" charset="0"/>
                <a:ea typeface="+mn-ea"/>
                <a:cs typeface="+mn-cs"/>
              </a:rPr>
              <a:t>Valid Register a Patient</a:t>
            </a:r>
            <a:endParaRPr lang="en-IN" sz="2100" b="1" dirty="0">
              <a:solidFill>
                <a:srgbClr val="FF0066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F7A38D-88C8-4D55-B51B-0D350136E0F7}"/>
              </a:ext>
            </a:extLst>
          </p:cNvPr>
          <p:cNvSpPr txBox="1">
            <a:spLocks/>
          </p:cNvSpPr>
          <p:nvPr/>
        </p:nvSpPr>
        <p:spPr>
          <a:xfrm>
            <a:off x="1416424" y="1579142"/>
            <a:ext cx="9144000" cy="458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/>
              <a:t>When I enter an Invalid patient  birthdate day in search box</a:t>
            </a:r>
          </a:p>
          <a:p>
            <a:pPr marL="285750" indent="-285750"/>
            <a:r>
              <a:rPr lang="en-US" sz="1800" dirty="0"/>
              <a:t>It is checking the invalid maximum value in search box </a:t>
            </a:r>
            <a:endParaRPr lang="en-IN" sz="1800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84724484-C54E-F4CF-7F39-E45D5107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8" b="22955"/>
          <a:stretch/>
        </p:blipFill>
        <p:spPr>
          <a:xfrm>
            <a:off x="4163125" y="4450976"/>
            <a:ext cx="5533186" cy="2091017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959E330-E852-71A3-2AE3-AF4F97B25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8" b="22955"/>
          <a:stretch/>
        </p:blipFill>
        <p:spPr>
          <a:xfrm>
            <a:off x="5293677" y="2656248"/>
            <a:ext cx="5698803" cy="2434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IN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Scenario: Navigate to OpenMRS and Perform Patient Record Search</a:t>
            </a:r>
          </a:p>
          <a:p>
            <a:r>
              <a:rPr lang="en-US" altLang="en-IN" sz="1800" dirty="0"/>
              <a:t>I enter into the OpenMRS login page</a:t>
            </a:r>
          </a:p>
          <a:p>
            <a:r>
              <a:rPr lang="en-US" altLang="en-IN" sz="1800" dirty="0"/>
              <a:t>I enter my username and password </a:t>
            </a:r>
          </a:p>
          <a:p>
            <a:r>
              <a:rPr lang="en-US" altLang="en-IN" sz="1800" dirty="0"/>
              <a:t>And I click the Login button</a:t>
            </a:r>
          </a:p>
          <a:p>
            <a:r>
              <a:rPr lang="en-US" altLang="en-IN" sz="1800" dirty="0"/>
              <a:t>Then I click on the Find Patient Record in Home Page</a:t>
            </a:r>
          </a:p>
          <a:p>
            <a:pPr marL="0" indent="0">
              <a:buNone/>
            </a:pPr>
            <a:endParaRPr lang="en-US" altLang="en-IN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IN" dirty="0">
                <a:solidFill>
                  <a:srgbClr val="FF0066"/>
                </a:solidFill>
                <a:sym typeface="+mn-ea"/>
              </a:rPr>
              <a:t>Find Patient Record</a:t>
            </a:r>
            <a:endParaRPr lang="en-US" dirty="0">
              <a:solidFill>
                <a:srgbClr val="FF0066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119726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SCENARIO-03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pic>
        <p:nvPicPr>
          <p:cNvPr id="13" name="Content Placeholder 12" descr="Screenshot (853)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090420"/>
            <a:ext cx="5183505" cy="2914015"/>
          </a:xfrm>
          <a:prstGeom prst="rect">
            <a:avLst/>
          </a:prstGeom>
        </p:spPr>
      </p:pic>
      <p:pic>
        <p:nvPicPr>
          <p:cNvPr id="14" name="Picture 13" descr="Screenshot (84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45" y="2090420"/>
            <a:ext cx="5331460" cy="299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000D-8475-5F3A-1887-79295414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04876"/>
            <a:ext cx="10515600" cy="45719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                                                 TEAM MEMBERS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3FA6D3-AE64-2631-435A-F66E1DB48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28404"/>
              </p:ext>
            </p:extLst>
          </p:nvPr>
        </p:nvGraphicFramePr>
        <p:xfrm>
          <a:off x="2257425" y="1743075"/>
          <a:ext cx="8001000" cy="348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1847595909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72036728"/>
                    </a:ext>
                  </a:extLst>
                </a:gridCol>
              </a:tblGrid>
              <a:tr h="365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NAME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EMPLOYEE ID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104376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/>
                        <a:t>Bhoomika 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2568428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51665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/>
                        <a:t>R </a:t>
                      </a:r>
                      <a:r>
                        <a:rPr lang="en-US" dirty="0" err="1"/>
                        <a:t>Nivashini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2568593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45207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 err="1"/>
                        <a:t>Jinka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Prashanthi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2569270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75588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 err="1"/>
                        <a:t>Rogh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Inico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Samimuthu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2568885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04174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/>
                        <a:t>Rohith 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2569336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57882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/>
                        <a:t>Shalini 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2567777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74899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 err="1"/>
                        <a:t>Thammireddy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Likhitha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2567754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95940"/>
                  </a:ext>
                </a:extLst>
              </a:tr>
              <a:tr h="390014">
                <a:tc>
                  <a:txBody>
                    <a:bodyPr/>
                    <a:lstStyle/>
                    <a:p>
                      <a:r>
                        <a:rPr lang="en-US" dirty="0" err="1"/>
                        <a:t>Yokesh</a:t>
                      </a:r>
                      <a:r>
                        <a:rPr lang="en-US" dirty="0"/>
                        <a:t>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2569040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76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3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8778" y="258763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FF0066"/>
                </a:solidFill>
              </a:rPr>
              <a:t>Valid Patient Name or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78778" y="1420495"/>
            <a:ext cx="5157787" cy="3684588"/>
          </a:xfrm>
        </p:spPr>
        <p:txBody>
          <a:bodyPr/>
          <a:lstStyle/>
          <a:p>
            <a:r>
              <a:rPr lang="en-US" altLang="en-IN" sz="1800" dirty="0">
                <a:sym typeface="+mn-ea"/>
              </a:rPr>
              <a:t>When I enter an valid patient name in search box</a:t>
            </a:r>
          </a:p>
          <a:p>
            <a:r>
              <a:rPr lang="en-US" altLang="en-IN" sz="1800" dirty="0">
                <a:sym typeface="+mn-ea"/>
              </a:rPr>
              <a:t>And i select the first name and goes to patient details record.</a:t>
            </a:r>
          </a:p>
          <a:p>
            <a:r>
              <a:rPr lang="en-US" altLang="en-IN" sz="1800" dirty="0">
                <a:sym typeface="+mn-ea"/>
              </a:rPr>
              <a:t>Then I verify the Text</a:t>
            </a:r>
          </a:p>
          <a:p>
            <a:pPr marL="0" indent="0">
              <a:buNone/>
            </a:pPr>
            <a:r>
              <a:rPr lang="en-US" altLang="en-IN" sz="1800" dirty="0">
                <a:sym typeface="+mn-ea"/>
              </a:rPr>
              <a:t>‘Patient Id’.</a:t>
            </a:r>
          </a:p>
          <a:p>
            <a:endParaRPr lang="en-US" altLang="en-IN" sz="1800" dirty="0">
              <a:sym typeface="+mn-ea"/>
            </a:endParaRPr>
          </a:p>
          <a:p>
            <a:endParaRPr lang="en-US" altLang="en-IN" dirty="0"/>
          </a:p>
          <a:p>
            <a:endParaRPr lang="en-IN" dirty="0"/>
          </a:p>
        </p:txBody>
      </p:sp>
      <p:pic>
        <p:nvPicPr>
          <p:cNvPr id="9" name="Content Placeholder 8" descr="Screenshot (851)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-404" b="9296"/>
          <a:stretch>
            <a:fillRect/>
          </a:stretch>
        </p:blipFill>
        <p:spPr>
          <a:xfrm>
            <a:off x="6096000" y="1419860"/>
            <a:ext cx="5204460" cy="2806700"/>
          </a:xfrm>
          <a:prstGeom prst="rect">
            <a:avLst/>
          </a:prstGeom>
        </p:spPr>
      </p:pic>
      <p:pic>
        <p:nvPicPr>
          <p:cNvPr id="10" name="Picture 9" descr="Screenshot (852)"/>
          <p:cNvPicPr>
            <a:picLocks noChangeAspect="1"/>
          </p:cNvPicPr>
          <p:nvPr/>
        </p:nvPicPr>
        <p:blipFill>
          <a:blip r:embed="rId3"/>
          <a:srcRect r="136" b="7432"/>
          <a:stretch>
            <a:fillRect/>
          </a:stretch>
        </p:blipFill>
        <p:spPr>
          <a:xfrm>
            <a:off x="5906770" y="1419860"/>
            <a:ext cx="5582285" cy="3282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412" y="1801289"/>
            <a:ext cx="5158316" cy="3684588"/>
          </a:xfrm>
        </p:spPr>
        <p:txBody>
          <a:bodyPr/>
          <a:lstStyle/>
          <a:p>
            <a:r>
              <a:rPr lang="en-US" altLang="en-IN" sz="2000" dirty="0">
                <a:sym typeface="+mn-ea"/>
              </a:rPr>
              <a:t>When I enter an invalid patient name in search box</a:t>
            </a:r>
          </a:p>
          <a:p>
            <a:r>
              <a:rPr lang="en-US" sz="2000" dirty="0"/>
              <a:t>Verified the error message for invalid search “No matching records found”</a:t>
            </a:r>
          </a:p>
        </p:txBody>
      </p:sp>
      <p:pic>
        <p:nvPicPr>
          <p:cNvPr id="7" name="Content Placeholder 6" descr="Screenshot (850)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-424" b="6951"/>
          <a:stretch>
            <a:fillRect/>
          </a:stretch>
        </p:blipFill>
        <p:spPr>
          <a:xfrm>
            <a:off x="5647358" y="1951943"/>
            <a:ext cx="5715000" cy="3383280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FA4ADE8-289C-F3F0-BA99-73B33668E46B}"/>
              </a:ext>
            </a:extLst>
          </p:cNvPr>
          <p:cNvSpPr txBox="1">
            <a:spLocks/>
          </p:cNvSpPr>
          <p:nvPr/>
        </p:nvSpPr>
        <p:spPr>
          <a:xfrm>
            <a:off x="378778" y="34265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66"/>
                </a:solidFill>
              </a:rPr>
              <a:t>Invalid Patient Name or Id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8220A-90B5-E202-284C-1A1D1BC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SCENARIO-04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12185-6AEC-1900-3713-BCEA6AC74794}"/>
              </a:ext>
            </a:extLst>
          </p:cNvPr>
          <p:cNvSpPr txBox="1"/>
          <p:nvPr/>
        </p:nvSpPr>
        <p:spPr>
          <a:xfrm>
            <a:off x="1256168" y="1037760"/>
            <a:ext cx="9318280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100" b="1" dirty="0">
                <a:solidFill>
                  <a:srgbClr val="FF0066"/>
                </a:solidFill>
                <a:latin typeface="+mj-lt"/>
              </a:rPr>
              <a:t>Scenario: Navigate to the URL, login into the application. Click on the Capture Vitals for Patient. Select any patient and Record the Vitals</a:t>
            </a:r>
            <a:endParaRPr lang="en-IN" sz="2100" b="1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9EAB004-5D10-EDE5-7A8A-54A891D54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66"/>
                </a:solidFill>
              </a:rPr>
              <a:t>Capture Vitals with Valid Data</a:t>
            </a:r>
          </a:p>
          <a:p>
            <a:r>
              <a:rPr lang="en-US" sz="1600" dirty="0">
                <a:sym typeface="+mn-ea"/>
              </a:rPr>
              <a:t>In the capture vitals page select “Yes, Record Vitals”</a:t>
            </a:r>
          </a:p>
          <a:p>
            <a:r>
              <a:rPr lang="en-US" sz="1600" dirty="0">
                <a:sym typeface="+mn-ea"/>
              </a:rPr>
              <a:t>Enter all the data needed like height, weight, Temperature, etc.</a:t>
            </a:r>
          </a:p>
          <a:p>
            <a:r>
              <a:rPr lang="en-US" sz="1600" dirty="0">
                <a:sym typeface="+mn-ea"/>
              </a:rPr>
              <a:t>Click save button</a:t>
            </a:r>
          </a:p>
          <a:p>
            <a:r>
              <a:rPr lang="en-US" sz="1600" dirty="0">
                <a:sym typeface="+mn-ea"/>
              </a:rPr>
              <a:t>We can see the record in the capture vitals page</a:t>
            </a:r>
            <a:endParaRPr lang="en-US" sz="16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DBEE7-ECBB-B6B3-FBD0-4AB8D80A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91" y="1564704"/>
            <a:ext cx="4056751" cy="2108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8DFA6-3FC5-8B42-0950-140116F0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91" y="3668856"/>
            <a:ext cx="3923525" cy="2621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B8706-63C3-1A85-F2D6-93B21C86A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3652843"/>
            <a:ext cx="4491243" cy="2524120"/>
          </a:xfrm>
          <a:prstGeom prst="rect">
            <a:avLst/>
          </a:prstGeom>
        </p:spPr>
      </p:pic>
      <p:sp>
        <p:nvSpPr>
          <p:cNvPr id="8" name="Right Arrow 22">
            <a:extLst>
              <a:ext uri="{FF2B5EF4-FFF2-40B4-BE49-F238E27FC236}">
                <a16:creationId xmlns:a16="http://schemas.microsoft.com/office/drawing/2014/main" id="{0AE2E4A6-F926-10B9-166D-811076124ECB}"/>
              </a:ext>
            </a:extLst>
          </p:cNvPr>
          <p:cNvSpPr/>
          <p:nvPr/>
        </p:nvSpPr>
        <p:spPr>
          <a:xfrm>
            <a:off x="562706" y="5704423"/>
            <a:ext cx="422032" cy="2391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23">
            <a:extLst>
              <a:ext uri="{FF2B5EF4-FFF2-40B4-BE49-F238E27FC236}">
                <a16:creationId xmlns:a16="http://schemas.microsoft.com/office/drawing/2014/main" id="{BB788A1E-AF9C-7BC6-DE19-528F36C0CB22}"/>
              </a:ext>
            </a:extLst>
          </p:cNvPr>
          <p:cNvSpPr/>
          <p:nvPr/>
        </p:nvSpPr>
        <p:spPr>
          <a:xfrm>
            <a:off x="9952892" y="2402281"/>
            <a:ext cx="211015" cy="3253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24">
            <a:extLst>
              <a:ext uri="{FF2B5EF4-FFF2-40B4-BE49-F238E27FC236}">
                <a16:creationId xmlns:a16="http://schemas.microsoft.com/office/drawing/2014/main" id="{3C9A2C46-0171-D472-EB1E-3B9EFD1F645E}"/>
              </a:ext>
            </a:extLst>
          </p:cNvPr>
          <p:cNvSpPr/>
          <p:nvPr/>
        </p:nvSpPr>
        <p:spPr>
          <a:xfrm>
            <a:off x="10058400" y="5704423"/>
            <a:ext cx="175846" cy="3358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96219"/>
      </p:ext>
    </p:extLst>
  </p:cSld>
  <p:clrMapOvr>
    <a:masterClrMapping/>
  </p:clrMapOvr>
  <p:transition spd="slow"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0A57FB-0A3F-45E0-50E1-1BD0B114F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915"/>
            <a:ext cx="10515600" cy="56230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Capture Vitals with Invalid Data</a:t>
            </a:r>
            <a:endParaRPr lang="en-IN" dirty="0"/>
          </a:p>
          <a:p>
            <a:r>
              <a:rPr lang="en-US" sz="1800" dirty="0">
                <a:sym typeface="+mn-ea"/>
              </a:rPr>
              <a:t>In the capture vitals page select “Yes, Record Vitals”</a:t>
            </a:r>
          </a:p>
          <a:p>
            <a:r>
              <a:rPr lang="en-US" sz="1800" dirty="0">
                <a:sym typeface="+mn-ea"/>
              </a:rPr>
              <a:t>Enter a invalid data like 50 in Temperature</a:t>
            </a:r>
          </a:p>
          <a:p>
            <a:r>
              <a:rPr lang="en-US" sz="1800" dirty="0">
                <a:sym typeface="+mn-ea"/>
              </a:rPr>
              <a:t>We get a error message “Maximum: 43”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64749-CFE8-FFBF-B421-2B6A3F3C6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48" y="2126667"/>
            <a:ext cx="5994704" cy="3890793"/>
          </a:xfrm>
          <a:prstGeom prst="rect">
            <a:avLst/>
          </a:prstGeom>
        </p:spPr>
      </p:pic>
      <p:sp>
        <p:nvSpPr>
          <p:cNvPr id="7" name="Left Arrow 5">
            <a:extLst>
              <a:ext uri="{FF2B5EF4-FFF2-40B4-BE49-F238E27FC236}">
                <a16:creationId xmlns:a16="http://schemas.microsoft.com/office/drawing/2014/main" id="{C6DB03F7-6A13-1187-EF84-D8ADB7F54821}"/>
              </a:ext>
            </a:extLst>
          </p:cNvPr>
          <p:cNvSpPr/>
          <p:nvPr/>
        </p:nvSpPr>
        <p:spPr>
          <a:xfrm>
            <a:off x="5389685" y="4255477"/>
            <a:ext cx="448408" cy="16705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36932"/>
      </p:ext>
    </p:extLst>
  </p:cSld>
  <p:clrMapOvr>
    <a:masterClrMapping/>
  </p:clrMapOvr>
  <p:transition spd="slow"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95A0A0-E37F-3F61-F3E7-146FFC844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15600" cy="55087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Capture Vitals with some Blank Data</a:t>
            </a:r>
            <a:endParaRPr lang="en-IN" dirty="0"/>
          </a:p>
          <a:p>
            <a:r>
              <a:rPr lang="en-US" sz="1800" dirty="0">
                <a:sym typeface="+mn-ea"/>
              </a:rPr>
              <a:t>In the capture vitals page select “Yes, Record Vitals”</a:t>
            </a:r>
          </a:p>
          <a:p>
            <a:r>
              <a:rPr lang="en-US" sz="1800" dirty="0">
                <a:sym typeface="+mn-ea"/>
              </a:rPr>
              <a:t>In the form leave the Pulse as blank</a:t>
            </a:r>
            <a:endParaRPr lang="en-US" dirty="0">
              <a:sym typeface="+mn-ea"/>
            </a:endParaRPr>
          </a:p>
          <a:p>
            <a:r>
              <a:rPr lang="en-US" sz="1800" dirty="0">
                <a:sym typeface="+mn-ea"/>
              </a:rPr>
              <a:t>Click on save button</a:t>
            </a:r>
          </a:p>
          <a:p>
            <a:r>
              <a:rPr lang="en-US" sz="1800" dirty="0">
                <a:sym typeface="+mn-ea"/>
              </a:rPr>
              <a:t>We should not able to save the vitals</a:t>
            </a:r>
          </a:p>
          <a:p>
            <a:r>
              <a:rPr lang="en-US" sz="1800" dirty="0">
                <a:sym typeface="+mn-ea"/>
              </a:rPr>
              <a:t>But it will save vitals that makes test case fail</a:t>
            </a:r>
          </a:p>
          <a:p>
            <a:r>
              <a:rPr lang="en-US" sz="1800" dirty="0">
                <a:sym typeface="+mn-ea"/>
              </a:rPr>
              <a:t>Screenshot the page </a:t>
            </a:r>
            <a:r>
              <a:rPr lang="en-US" sz="1800">
                <a:sym typeface="+mn-ea"/>
              </a:rPr>
              <a:t>and attach </a:t>
            </a:r>
            <a:r>
              <a:rPr lang="en-US" sz="1800" dirty="0">
                <a:sym typeface="+mn-ea"/>
              </a:rPr>
              <a:t>it to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CF442-A321-A138-6B56-3342CA35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8816"/>
            <a:ext cx="4676756" cy="315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81913-E116-373D-C35C-2EE11145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11" y="3355459"/>
            <a:ext cx="5399589" cy="3162023"/>
          </a:xfrm>
          <a:prstGeom prst="rect">
            <a:avLst/>
          </a:prstGeom>
        </p:spPr>
      </p:pic>
      <p:sp>
        <p:nvSpPr>
          <p:cNvPr id="7" name="Left Arrow 5">
            <a:extLst>
              <a:ext uri="{FF2B5EF4-FFF2-40B4-BE49-F238E27FC236}">
                <a16:creationId xmlns:a16="http://schemas.microsoft.com/office/drawing/2014/main" id="{2C973D9C-0325-6CF3-ED13-AA44EF556AAE}"/>
              </a:ext>
            </a:extLst>
          </p:cNvPr>
          <p:cNvSpPr/>
          <p:nvPr/>
        </p:nvSpPr>
        <p:spPr>
          <a:xfrm>
            <a:off x="2400300" y="5468815"/>
            <a:ext cx="571500" cy="13188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9CCB217B-D7A9-FCDB-1965-90A922AF5E11}"/>
              </a:ext>
            </a:extLst>
          </p:cNvPr>
          <p:cNvSpPr/>
          <p:nvPr/>
        </p:nvSpPr>
        <p:spPr>
          <a:xfrm>
            <a:off x="9029700" y="5460022"/>
            <a:ext cx="395654" cy="19343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3460"/>
      </p:ext>
    </p:extLst>
  </p:cSld>
  <p:clrMapOvr>
    <a:masterClrMapping/>
  </p:clrMapOvr>
  <p:transition spd="slow">
    <p:pull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8220A-90B5-E202-284C-1A1D1BC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SCENARIO-05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79206-7CBF-EEC9-2D4A-A02EFB90BF7D}"/>
              </a:ext>
            </a:extLst>
          </p:cNvPr>
          <p:cNvSpPr txBox="1"/>
          <p:nvPr/>
        </p:nvSpPr>
        <p:spPr>
          <a:xfrm>
            <a:off x="899718" y="1232911"/>
            <a:ext cx="1045408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100" b="1" dirty="0">
                <a:solidFill>
                  <a:srgbClr val="FF0066"/>
                </a:solidFill>
                <a:latin typeface="+mj-lt"/>
              </a:rPr>
              <a:t>Scenario: Navigate to URL, login to the application. Click on Appointment Scheduling &gt;&gt; Manage Service Types. Click New Service Type to add New Service Type.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12BED8-6C69-E617-5C5F-A8361186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Steps to be followed to execute testcase for the above Scenario</a:t>
            </a:r>
          </a:p>
          <a:p>
            <a:r>
              <a:rPr lang="en-US" sz="1800" dirty="0"/>
              <a:t>A user is able to navigate to on the landing page</a:t>
            </a:r>
          </a:p>
          <a:p>
            <a:r>
              <a:rPr lang="en-US" sz="1800" dirty="0"/>
              <a:t>When he enters the login credentials and click on login</a:t>
            </a:r>
          </a:p>
          <a:p>
            <a:r>
              <a:rPr lang="en-US" sz="1800" dirty="0"/>
              <a:t>And he click on Appointment Scheduling.</a:t>
            </a:r>
          </a:p>
          <a:p>
            <a:endParaRPr lang="en-IN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7DF0B-5FBC-2D35-D04B-3D7F709EF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38" y="3136939"/>
            <a:ext cx="4640861" cy="26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719D0D-EFE2-A823-FDA7-E42CE1BD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31" y="1011893"/>
            <a:ext cx="4754776" cy="1387358"/>
          </a:xfrm>
        </p:spPr>
        <p:txBody>
          <a:bodyPr/>
          <a:lstStyle/>
          <a:p>
            <a:r>
              <a:rPr lang="en-US" sz="1800" dirty="0"/>
              <a:t>And he click on Appointment Scheduling.</a:t>
            </a:r>
          </a:p>
          <a:p>
            <a:r>
              <a:rPr lang="en-US" sz="1800" dirty="0"/>
              <a:t>And he click on Manage Service Types.</a:t>
            </a:r>
          </a:p>
          <a:p>
            <a:r>
              <a:rPr lang="en-US" sz="1800" dirty="0"/>
              <a:t>And he add New Service Type.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C0B341-C21C-8177-543B-319B1A19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06" y="381456"/>
            <a:ext cx="6591964" cy="304754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6E09E9-E7D3-2047-9834-6C0F32A8C949}"/>
              </a:ext>
            </a:extLst>
          </p:cNvPr>
          <p:cNvSpPr txBox="1">
            <a:spLocks/>
          </p:cNvSpPr>
          <p:nvPr/>
        </p:nvSpPr>
        <p:spPr>
          <a:xfrm>
            <a:off x="586529" y="4059436"/>
            <a:ext cx="4673367" cy="154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he Click on name to add the Manage Service Type .</a:t>
            </a:r>
          </a:p>
          <a:p>
            <a:r>
              <a:rPr lang="en-US" sz="1800" dirty="0"/>
              <a:t>Then verify the test weather the data is added or not.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0ADFFF-4409-5BD9-3827-A56A157F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01" y="3842157"/>
            <a:ext cx="6572169" cy="25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3E05-204A-3657-2D72-28878198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98"/>
            <a:ext cx="10453382" cy="691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  <a:latin typeface="+mj-lt"/>
              </a:rPr>
              <a:t>Navigate to the URL, login into the application. Click on Appointment Scheduling &gt;&gt; Manage Appointments. Search with “Je”. Choose anyone of the patient and perform the Patient Appointments</a:t>
            </a:r>
            <a:endParaRPr lang="en-IN" sz="2000" b="1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B6DBBB-1707-C943-A85F-3B30D104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SCENARIO-06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371F73-D4C0-9E79-9CE3-C72BBC226844}"/>
              </a:ext>
            </a:extLst>
          </p:cNvPr>
          <p:cNvSpPr txBox="1">
            <a:spLocks/>
          </p:cNvSpPr>
          <p:nvPr/>
        </p:nvSpPr>
        <p:spPr>
          <a:xfrm>
            <a:off x="838200" y="2609996"/>
            <a:ext cx="10515600" cy="42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u="sng" dirty="0">
                <a:solidFill>
                  <a:srgbClr val="FF0066"/>
                </a:solidFill>
                <a:latin typeface="Arial" panose="020B0604020202020204" pitchFamily="34" charset="0"/>
              </a:rPr>
              <a:t>Feature File: </a:t>
            </a:r>
          </a:p>
          <a:p>
            <a:endParaRPr lang="en-US" sz="2100" dirty="0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2447C-63EB-9904-C346-F4A6FDCB104B}"/>
              </a:ext>
            </a:extLst>
          </p:cNvPr>
          <p:cNvSpPr txBox="1"/>
          <p:nvPr/>
        </p:nvSpPr>
        <p:spPr>
          <a:xfrm>
            <a:off x="838200" y="3172059"/>
            <a:ext cx="57219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Feature: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 appointment for patients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@tag2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Scenario: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 Appointment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Given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user is on the landing page of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openmrs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website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 entered valid credentials and click log in button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clicks Appointment Scheduling card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clicks Manage Appointments card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3FBC9A-872C-4355-B1DE-F8CD3D50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" t="669" r="2202" b="3310"/>
          <a:stretch/>
        </p:blipFill>
        <p:spPr>
          <a:xfrm>
            <a:off x="6744749" y="3267551"/>
            <a:ext cx="5201174" cy="2691148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8280F3E-68AF-44A2-134D-FEBB1D2F0668}"/>
              </a:ext>
            </a:extLst>
          </p:cNvPr>
          <p:cNvSpPr/>
          <p:nvPr/>
        </p:nvSpPr>
        <p:spPr>
          <a:xfrm>
            <a:off x="7969541" y="3699545"/>
            <a:ext cx="159391" cy="456890"/>
          </a:xfrm>
          <a:prstGeom prst="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C619C33-81CE-6C69-70AE-209011D5CFF7}"/>
              </a:ext>
            </a:extLst>
          </p:cNvPr>
          <p:cNvSpPr/>
          <p:nvPr/>
        </p:nvSpPr>
        <p:spPr>
          <a:xfrm>
            <a:off x="10386969" y="3699545"/>
            <a:ext cx="159391" cy="456890"/>
          </a:xfrm>
          <a:prstGeom prst="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EA723A1-3D0C-D4D5-0DB9-2948D353BCD1}"/>
              </a:ext>
            </a:extLst>
          </p:cNvPr>
          <p:cNvSpPr/>
          <p:nvPr/>
        </p:nvSpPr>
        <p:spPr>
          <a:xfrm rot="3616190">
            <a:off x="7969541" y="4554234"/>
            <a:ext cx="159391" cy="456890"/>
          </a:xfrm>
          <a:prstGeom prst="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EA723-C7A6-726A-5CDA-8B625DC018BC}"/>
              </a:ext>
            </a:extLst>
          </p:cNvPr>
          <p:cNvSpPr/>
          <p:nvPr/>
        </p:nvSpPr>
        <p:spPr>
          <a:xfrm>
            <a:off x="10546360" y="5343787"/>
            <a:ext cx="745222" cy="26844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D85038C-E100-9D1E-CD81-4B33A11C8EAB}"/>
              </a:ext>
            </a:extLst>
          </p:cNvPr>
          <p:cNvSpPr/>
          <p:nvPr/>
        </p:nvSpPr>
        <p:spPr>
          <a:xfrm rot="16200000">
            <a:off x="10093354" y="5249566"/>
            <a:ext cx="159391" cy="456890"/>
          </a:xfrm>
          <a:prstGeom prst="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BE7C6-2A9F-AEFC-6EE0-0951DBA7528A}"/>
              </a:ext>
            </a:extLst>
          </p:cNvPr>
          <p:cNvSpPr txBox="1"/>
          <p:nvPr/>
        </p:nvSpPr>
        <p:spPr>
          <a:xfrm>
            <a:off x="8035713" y="4121267"/>
            <a:ext cx="782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solidFill>
                  <a:srgbClr val="FF0066"/>
                </a:solidFill>
              </a:rPr>
              <a:t>admin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11A1E-408F-08E0-7CEC-86463ABD6D1D}"/>
              </a:ext>
            </a:extLst>
          </p:cNvPr>
          <p:cNvSpPr txBox="1"/>
          <p:nvPr/>
        </p:nvSpPr>
        <p:spPr>
          <a:xfrm>
            <a:off x="10173049" y="4156435"/>
            <a:ext cx="9934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solidFill>
                  <a:srgbClr val="FF0066"/>
                </a:solidFill>
              </a:rPr>
              <a:t>Admin123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D78821-4C67-0041-CB76-B79DB5D76954}"/>
              </a:ext>
            </a:extLst>
          </p:cNvPr>
          <p:cNvSpPr/>
          <p:nvPr/>
        </p:nvSpPr>
        <p:spPr>
          <a:xfrm>
            <a:off x="6928338" y="4862146"/>
            <a:ext cx="756139" cy="184639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4D562A-52F7-029B-5699-46E82B4F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91" y="3311513"/>
            <a:ext cx="5448037" cy="23524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6532DD9-18E4-C6C9-4B9F-AAD9D7B21CC8}"/>
              </a:ext>
            </a:extLst>
          </p:cNvPr>
          <p:cNvSpPr/>
          <p:nvPr/>
        </p:nvSpPr>
        <p:spPr>
          <a:xfrm>
            <a:off x="10814538" y="4018085"/>
            <a:ext cx="879231" cy="668215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FE2C120-B9CB-F2E8-892B-A494B1FD2395}"/>
              </a:ext>
            </a:extLst>
          </p:cNvPr>
          <p:cNvSpPr/>
          <p:nvPr/>
        </p:nvSpPr>
        <p:spPr>
          <a:xfrm rot="10800000">
            <a:off x="11135327" y="4791379"/>
            <a:ext cx="218473" cy="530018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D66F8A-636B-7FAA-E5F8-80DF9762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963" y="2640160"/>
            <a:ext cx="5579377" cy="19740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094A9F3-7E02-4E68-9A39-FF95EA38C204}"/>
              </a:ext>
            </a:extLst>
          </p:cNvPr>
          <p:cNvSpPr/>
          <p:nvPr/>
        </p:nvSpPr>
        <p:spPr>
          <a:xfrm>
            <a:off x="8775105" y="3260811"/>
            <a:ext cx="870105" cy="6803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83C221F-8329-E437-2511-DAF3599DDE06}"/>
              </a:ext>
            </a:extLst>
          </p:cNvPr>
          <p:cNvSpPr/>
          <p:nvPr/>
        </p:nvSpPr>
        <p:spPr>
          <a:xfrm rot="13149355">
            <a:off x="8652025" y="3805895"/>
            <a:ext cx="207316" cy="603457"/>
          </a:xfrm>
          <a:prstGeom prst="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3526E-DC55-9C5D-F20A-3395C0408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51" y="2110531"/>
            <a:ext cx="2686425" cy="990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93F33-5534-6538-BDA5-1B75DA65CC28}"/>
              </a:ext>
            </a:extLst>
          </p:cNvPr>
          <p:cNvSpPr/>
          <p:nvPr/>
        </p:nvSpPr>
        <p:spPr>
          <a:xfrm>
            <a:off x="8686851" y="2488437"/>
            <a:ext cx="2686425" cy="213920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57181E8-2782-42D3-7ABF-CEE45B0096FE}"/>
              </a:ext>
            </a:extLst>
          </p:cNvPr>
          <p:cNvSpPr/>
          <p:nvPr/>
        </p:nvSpPr>
        <p:spPr>
          <a:xfrm rot="754810">
            <a:off x="11291453" y="2560798"/>
            <a:ext cx="829260" cy="1495240"/>
          </a:xfrm>
          <a:prstGeom prst="curvedLeft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A506D-CFDD-D7BC-8E6E-CC3FA0DB1156}"/>
              </a:ext>
            </a:extLst>
          </p:cNvPr>
          <p:cNvSpPr txBox="1"/>
          <p:nvPr/>
        </p:nvSpPr>
        <p:spPr>
          <a:xfrm>
            <a:off x="11406517" y="3060835"/>
            <a:ext cx="5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66"/>
                </a:solidFill>
              </a:rPr>
              <a:t>DDF</a:t>
            </a:r>
          </a:p>
        </p:txBody>
      </p:sp>
    </p:spTree>
    <p:extLst>
      <p:ext uri="{BB962C8B-B14F-4D97-AF65-F5344CB8AC3E}">
        <p14:creationId xmlns:p14="http://schemas.microsoft.com/office/powerpoint/2010/main" val="31739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14" grpId="0" animBg="1"/>
      <p:bldP spid="14" grpId="2" animBg="1"/>
      <p:bldP spid="14" grpId="3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/>
      <p:bldP spid="21" grpId="1"/>
      <p:bldP spid="22" grpId="0"/>
      <p:bldP spid="22" grpId="1"/>
      <p:bldP spid="23" grpId="0" animBg="1"/>
      <p:bldP spid="23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13" grpId="0" animBg="1"/>
      <p:bldP spid="13" grpId="1" animBg="1"/>
      <p:bldP spid="15" grpId="0" animBg="1"/>
      <p:bldP spid="15" grpId="1" animBg="1"/>
      <p:bldP spid="16" grpId="0"/>
      <p:bldP spid="1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9E0FE-4C87-0ACE-D43D-6CEF5382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57" y="374894"/>
            <a:ext cx="5975838" cy="3187568"/>
          </a:xfrm>
        </p:spPr>
        <p:txBody>
          <a:bodyPr>
            <a:norm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Feature: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 appointment for patients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@tag2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Scenario: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 Appointment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Given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user is on the landing page of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openmrs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website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 entered valid credentials and click log in button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clicks Appointment Scheduling card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clicks Manage Appointments card</a:t>
            </a:r>
            <a:endParaRPr lang="en-US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entered value and select patient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 select service type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select timeframe or click checkbox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select time block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click next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Then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click Save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D2383-EDA7-AF72-9A14-F22F98CE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95" y="1736847"/>
            <a:ext cx="5842714" cy="124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5612B8-52F8-813D-1A09-19DA3EA4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33" y="73178"/>
            <a:ext cx="2419688" cy="12955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26ABA7-320C-1AF5-13F2-E522B296563E}"/>
              </a:ext>
            </a:extLst>
          </p:cNvPr>
          <p:cNvSpPr txBox="1">
            <a:spLocks/>
          </p:cNvSpPr>
          <p:nvPr/>
        </p:nvSpPr>
        <p:spPr>
          <a:xfrm>
            <a:off x="9241276" y="184791"/>
            <a:ext cx="2745567" cy="38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66"/>
                </a:solidFill>
                <a:latin typeface="Consolas" panose="020B0609020204030204" pitchFamily="49" charset="0"/>
              </a:rPr>
              <a:t>Data Driven Framework(DDF)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FF275ED-9023-DA8B-CF02-37D035CA8358}"/>
              </a:ext>
            </a:extLst>
          </p:cNvPr>
          <p:cNvSpPr/>
          <p:nvPr/>
        </p:nvSpPr>
        <p:spPr>
          <a:xfrm rot="8237030">
            <a:off x="8787851" y="678078"/>
            <a:ext cx="906851" cy="380206"/>
          </a:xfrm>
          <a:prstGeom prst="curved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38D826BA-BA52-0FDD-6075-86568674BBEF}"/>
              </a:ext>
            </a:extLst>
          </p:cNvPr>
          <p:cNvSpPr/>
          <p:nvPr/>
        </p:nvSpPr>
        <p:spPr>
          <a:xfrm rot="2543661">
            <a:off x="8108309" y="1166179"/>
            <a:ext cx="906851" cy="380206"/>
          </a:xfrm>
          <a:prstGeom prst="curvedDown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787362-3B3C-9F28-7727-0A1770192008}"/>
              </a:ext>
            </a:extLst>
          </p:cNvPr>
          <p:cNvSpPr txBox="1">
            <a:spLocks/>
          </p:cNvSpPr>
          <p:nvPr/>
        </p:nvSpPr>
        <p:spPr>
          <a:xfrm>
            <a:off x="9085182" y="746290"/>
            <a:ext cx="304947" cy="25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66"/>
                </a:solidFill>
                <a:latin typeface="Consolas" panose="020B0609020204030204" pitchFamily="49" charset="0"/>
              </a:rPr>
              <a:t>1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9E9A51-7F03-8276-8039-DC541A417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73" y="698012"/>
            <a:ext cx="5975837" cy="182968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C62876-CCAF-EC96-5843-92466A33C364}"/>
              </a:ext>
            </a:extLst>
          </p:cNvPr>
          <p:cNvSpPr txBox="1">
            <a:spLocks/>
          </p:cNvSpPr>
          <p:nvPr/>
        </p:nvSpPr>
        <p:spPr>
          <a:xfrm>
            <a:off x="8797405" y="1370592"/>
            <a:ext cx="304947" cy="25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66"/>
                </a:solidFill>
                <a:latin typeface="Consolas" panose="020B0609020204030204" pitchFamily="49" charset="0"/>
              </a:rPr>
              <a:t>2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6C04A-9EB0-0BEC-00B9-DC727A22CFD9}"/>
              </a:ext>
            </a:extLst>
          </p:cNvPr>
          <p:cNvSpPr/>
          <p:nvPr/>
        </p:nvSpPr>
        <p:spPr>
          <a:xfrm>
            <a:off x="8381874" y="2012144"/>
            <a:ext cx="1450730" cy="212709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2767E4-B2C3-BD8C-B006-A45B0C59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463" y="184791"/>
            <a:ext cx="5353423" cy="34699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E9A636C-25FA-7E6E-F90F-9EDE539B7A52}"/>
              </a:ext>
            </a:extLst>
          </p:cNvPr>
          <p:cNvSpPr/>
          <p:nvPr/>
        </p:nvSpPr>
        <p:spPr>
          <a:xfrm>
            <a:off x="6620608" y="1802391"/>
            <a:ext cx="5117123" cy="191202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720542F-CF64-FDBD-CC6E-6DE196F97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839" y="67521"/>
            <a:ext cx="6072347" cy="456481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3C76791-4990-CA59-C44C-9B97B4912985}"/>
              </a:ext>
            </a:extLst>
          </p:cNvPr>
          <p:cNvSpPr/>
          <p:nvPr/>
        </p:nvSpPr>
        <p:spPr>
          <a:xfrm>
            <a:off x="6096000" y="2118498"/>
            <a:ext cx="867508" cy="15218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A4E60F-221B-54B7-F8D3-F660B04631CF}"/>
              </a:ext>
            </a:extLst>
          </p:cNvPr>
          <p:cNvSpPr txBox="1"/>
          <p:nvPr/>
        </p:nvSpPr>
        <p:spPr>
          <a:xfrm>
            <a:off x="7664339" y="2004201"/>
            <a:ext cx="25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1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E924635-41BC-111B-250A-188A8FAA429C}"/>
              </a:ext>
            </a:extLst>
          </p:cNvPr>
          <p:cNvSpPr/>
          <p:nvPr/>
        </p:nvSpPr>
        <p:spPr>
          <a:xfrm>
            <a:off x="7043538" y="2144192"/>
            <a:ext cx="623354" cy="89692"/>
          </a:xfrm>
          <a:prstGeom prst="rightArrow">
            <a:avLst/>
          </a:prstGeom>
          <a:solidFill>
            <a:srgbClr val="FF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3C917B-FC5B-CEAE-473E-EDB745B07CE1}"/>
              </a:ext>
            </a:extLst>
          </p:cNvPr>
          <p:cNvSpPr/>
          <p:nvPr/>
        </p:nvSpPr>
        <p:spPr>
          <a:xfrm>
            <a:off x="7315200" y="3868615"/>
            <a:ext cx="509954" cy="150813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E3AF4-5ADE-C0E4-32BE-C6A4DDFED92B}"/>
              </a:ext>
            </a:extLst>
          </p:cNvPr>
          <p:cNvSpPr txBox="1"/>
          <p:nvPr/>
        </p:nvSpPr>
        <p:spPr>
          <a:xfrm>
            <a:off x="7512862" y="3562462"/>
            <a:ext cx="2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F87BC04-BCFF-A911-6A8F-0F7134E0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545" y="971641"/>
            <a:ext cx="2854318" cy="48082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B6D227-4D71-32C0-C277-D86F1BC02209}"/>
              </a:ext>
            </a:extLst>
          </p:cNvPr>
          <p:cNvSpPr/>
          <p:nvPr/>
        </p:nvSpPr>
        <p:spPr>
          <a:xfrm>
            <a:off x="8255977" y="3077308"/>
            <a:ext cx="846375" cy="128636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F814D2-AA13-6E61-9F7C-13CD5709E6BE}"/>
              </a:ext>
            </a:extLst>
          </p:cNvPr>
          <p:cNvSpPr/>
          <p:nvPr/>
        </p:nvSpPr>
        <p:spPr>
          <a:xfrm>
            <a:off x="8255977" y="1540794"/>
            <a:ext cx="768796" cy="136692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9271DD-4436-1258-76CE-457816DDBAD7}"/>
              </a:ext>
            </a:extLst>
          </p:cNvPr>
          <p:cNvSpPr txBox="1"/>
          <p:nvPr/>
        </p:nvSpPr>
        <p:spPr>
          <a:xfrm>
            <a:off x="9127308" y="2942464"/>
            <a:ext cx="2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FC247-7D0C-4DBC-2513-FFE9B4CEC6A9}"/>
              </a:ext>
            </a:extLst>
          </p:cNvPr>
          <p:cNvSpPr txBox="1"/>
          <p:nvPr/>
        </p:nvSpPr>
        <p:spPr>
          <a:xfrm>
            <a:off x="9050676" y="1412663"/>
            <a:ext cx="2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45711A-AAEB-CF16-6EE5-C0F0C5AC2A48}"/>
              </a:ext>
            </a:extLst>
          </p:cNvPr>
          <p:cNvSpPr txBox="1"/>
          <p:nvPr/>
        </p:nvSpPr>
        <p:spPr>
          <a:xfrm>
            <a:off x="7186707" y="4039223"/>
            <a:ext cx="2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5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8BA6CC4-245C-649B-DB29-A1B7AD369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977" y="4178317"/>
            <a:ext cx="612700" cy="2476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9A93C1C-6E89-28B4-C352-B251F9BE4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8520" y="1088613"/>
            <a:ext cx="5842715" cy="186992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9825B97-59EB-7E67-F6B4-9C31B8C1202E}"/>
              </a:ext>
            </a:extLst>
          </p:cNvPr>
          <p:cNvSpPr/>
          <p:nvPr/>
        </p:nvSpPr>
        <p:spPr>
          <a:xfrm>
            <a:off x="6068518" y="2660714"/>
            <a:ext cx="560459" cy="248636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23F300-63B9-D2E3-F558-F73510F45753}"/>
              </a:ext>
            </a:extLst>
          </p:cNvPr>
          <p:cNvSpPr/>
          <p:nvPr/>
        </p:nvSpPr>
        <p:spPr>
          <a:xfrm>
            <a:off x="8299937" y="5345723"/>
            <a:ext cx="541428" cy="237392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3FEEB-F1F0-48DC-60CE-A9395B136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4899" y="2218944"/>
            <a:ext cx="6588810" cy="3420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1F4CF6-CFD1-8335-570F-DEA502CE0933}"/>
              </a:ext>
            </a:extLst>
          </p:cNvPr>
          <p:cNvSpPr/>
          <p:nvPr/>
        </p:nvSpPr>
        <p:spPr>
          <a:xfrm>
            <a:off x="11262946" y="5248376"/>
            <a:ext cx="542563" cy="21164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E7D63-61A9-4DE4-0B1E-893C00D47A36}"/>
              </a:ext>
            </a:extLst>
          </p:cNvPr>
          <p:cNvSpPr txBox="1"/>
          <p:nvPr/>
        </p:nvSpPr>
        <p:spPr>
          <a:xfrm>
            <a:off x="386862" y="3808985"/>
            <a:ext cx="10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Finally,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229425-765D-C249-F917-0A9DC6320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918"/>
          <a:stretch/>
        </p:blipFill>
        <p:spPr>
          <a:xfrm>
            <a:off x="4724880" y="3360010"/>
            <a:ext cx="5437624" cy="2971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520CC5-ECE7-54C9-ADEB-603EA87CEBE4}"/>
              </a:ext>
            </a:extLst>
          </p:cNvPr>
          <p:cNvSpPr/>
          <p:nvPr/>
        </p:nvSpPr>
        <p:spPr>
          <a:xfrm>
            <a:off x="4744959" y="5153640"/>
            <a:ext cx="4897315" cy="457200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3C9DD3-9A63-1D10-5DB2-D24A7F2BEAB9}"/>
              </a:ext>
            </a:extLst>
          </p:cNvPr>
          <p:cNvSpPr/>
          <p:nvPr/>
        </p:nvSpPr>
        <p:spPr>
          <a:xfrm>
            <a:off x="8367388" y="5276732"/>
            <a:ext cx="650631" cy="263769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CA3F8-9449-1600-D74D-670B10206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497" y="1489778"/>
            <a:ext cx="2838846" cy="2257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8D5C2A-AF36-8C90-1FFE-018FCE926358}"/>
              </a:ext>
            </a:extLst>
          </p:cNvPr>
          <p:cNvSpPr/>
          <p:nvPr/>
        </p:nvSpPr>
        <p:spPr>
          <a:xfrm>
            <a:off x="9108265" y="3233557"/>
            <a:ext cx="1714457" cy="21164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7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3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 animBg="1"/>
      <p:bldP spid="13" grpId="1" animBg="1"/>
      <p:bldP spid="16" grpId="0" animBg="1"/>
      <p:bldP spid="16" grpId="1" animBg="1"/>
      <p:bldP spid="17" grpId="0"/>
      <p:bldP spid="17" grpId="1"/>
      <p:bldP spid="20" grpId="0"/>
      <p:bldP spid="20" grpId="1"/>
      <p:bldP spid="21" grpId="0" animBg="1"/>
      <p:bldP spid="21" grpId="1" animBg="1"/>
      <p:bldP spid="21" grpId="2" animBg="1"/>
      <p:bldP spid="33" grpId="0" animBg="1"/>
      <p:bldP spid="33" grpId="1" animBg="1"/>
      <p:bldP spid="33" grpId="2" animBg="1"/>
      <p:bldP spid="35" grpId="0" animBg="1"/>
      <p:bldP spid="35" grpId="1" animBg="1"/>
      <p:bldP spid="38" grpId="0"/>
      <p:bldP spid="38" grpId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/>
      <p:bldP spid="48" grpId="1"/>
      <p:bldP spid="50" grpId="0"/>
      <p:bldP spid="50" grpId="1"/>
      <p:bldP spid="58" grpId="0" animBg="1"/>
      <p:bldP spid="58" grpId="1" animBg="1"/>
      <p:bldP spid="58" grpId="2" animBg="1"/>
      <p:bldP spid="2" grpId="0" animBg="1"/>
      <p:bldP spid="2" grpId="1" animBg="1"/>
      <p:bldP spid="7" grpId="0" animBg="1"/>
      <p:bldP spid="7" grpId="1" animBg="1"/>
      <p:bldP spid="7" grpId="2" animBg="1"/>
      <p:bldP spid="9" grpId="0"/>
      <p:bldP spid="14" grpId="0" animBg="1"/>
      <p:bldP spid="15" grpId="0" animBg="1"/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01D78C-EE3A-8E8D-783A-C6BAF24E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6605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SCENARIO-07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D7E905-ACAD-E3EE-B3C9-907B622D0E76}"/>
              </a:ext>
            </a:extLst>
          </p:cNvPr>
          <p:cNvSpPr/>
          <p:nvPr/>
        </p:nvSpPr>
        <p:spPr>
          <a:xfrm>
            <a:off x="838200" y="1095232"/>
            <a:ext cx="963556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FF0066"/>
                </a:solidFill>
                <a:latin typeface="+mj-lt"/>
              </a:rPr>
              <a:t>Navigate to the URL, login into the application. Click on Appointment Scheduling &gt;&gt; Manage Appointment  Blocks.  Click on the calendar and Create Appointment Block.</a:t>
            </a:r>
            <a:endParaRPr lang="en-IN" sz="2000" b="1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586D7-B3F5-883D-A6A6-A9E7F007D6D4}"/>
              </a:ext>
            </a:extLst>
          </p:cNvPr>
          <p:cNvSpPr txBox="1"/>
          <p:nvPr/>
        </p:nvSpPr>
        <p:spPr>
          <a:xfrm>
            <a:off x="838200" y="1951229"/>
            <a:ext cx="362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Feature File for the above Scenario :</a:t>
            </a:r>
            <a:endParaRPr 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1ADA6-324E-5506-92B5-089EB1211331}"/>
              </a:ext>
            </a:extLst>
          </p:cNvPr>
          <p:cNvSpPr/>
          <p:nvPr/>
        </p:nvSpPr>
        <p:spPr>
          <a:xfrm>
            <a:off x="838201" y="2530228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Feature: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Create Appointment Block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Scenario: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User must be able to create appointment block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Given  a user is on the landing page of Open MRS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When  a user enters the username and password details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  user selects the Inpatient Ward Location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  user clicks on the log in button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Then    he must see the message - "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Logged in as Super User (admin) at Inpatient Ward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."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  user clicks on the Appointment Scheduling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  user clicks on the Manage Provider Schedules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Then    user must see the message - "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Manage Appointment Blocks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“					</a:t>
            </a:r>
          </a:p>
        </p:txBody>
      </p:sp>
    </p:spTree>
    <p:extLst>
      <p:ext uri="{BB962C8B-B14F-4D97-AF65-F5344CB8AC3E}">
        <p14:creationId xmlns:p14="http://schemas.microsoft.com/office/powerpoint/2010/main" val="1826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EEAE-6F88-DF3F-BC61-5D7017D0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47664"/>
            <a:ext cx="10515600" cy="5762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   CONTENTS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56DEC-D77D-C8E3-D4E8-5C26D748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8075" y="1428752"/>
            <a:ext cx="4232274" cy="360997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Technologies Used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Background of  Project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Test Scenarios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Feature 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Screenshot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Outcome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Conclusion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3316" y="1582340"/>
            <a:ext cx="106853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Scenario: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User must be able to create appointment block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selects the date for the calendar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selects user from the Provider list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enters service type from the services box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clicks on save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Then  he must see the error message - "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Can't save because the selected provider is already scheduled at this time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."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clicks on cancel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clicks on created block and clicks on edit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Then  he must verify the message - "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Edit Appointment Block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clicks on service type and selects required service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  user clicks on save button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Then  he must see the final message - "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Manage Appointment Blocks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99738352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llp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6" y="77265"/>
            <a:ext cx="5743844" cy="3276272"/>
          </a:xfrm>
          <a:prstGeom prst="rect">
            <a:avLst/>
          </a:prstGeom>
        </p:spPr>
      </p:pic>
      <p:pic>
        <p:nvPicPr>
          <p:cNvPr id="2" name="Picture 1" descr="Rllpic1.png">
            <a:extLst>
              <a:ext uri="{FF2B5EF4-FFF2-40B4-BE49-F238E27FC236}">
                <a16:creationId xmlns:a16="http://schemas.microsoft.com/office/drawing/2014/main" id="{B044BAEA-2F34-DCBD-EFA3-E9F1A82B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263" y="3504464"/>
            <a:ext cx="5850020" cy="3276271"/>
          </a:xfrm>
          <a:prstGeom prst="rect">
            <a:avLst/>
          </a:prstGeom>
        </p:spPr>
      </p:pic>
      <p:pic>
        <p:nvPicPr>
          <p:cNvPr id="4" name="Picture 3" descr="Rllpic4.png">
            <a:extLst>
              <a:ext uri="{FF2B5EF4-FFF2-40B4-BE49-F238E27FC236}">
                <a16:creationId xmlns:a16="http://schemas.microsoft.com/office/drawing/2014/main" id="{54B76FCA-798A-0F85-976A-73D64349E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217" y="5632771"/>
            <a:ext cx="1970860" cy="10679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llpi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6" y="182460"/>
            <a:ext cx="5542774" cy="2905539"/>
          </a:xfrm>
          <a:prstGeom prst="rect">
            <a:avLst/>
          </a:prstGeom>
        </p:spPr>
      </p:pic>
      <p:pic>
        <p:nvPicPr>
          <p:cNvPr id="3" name="Picture 2" descr="Rllpic3.png">
            <a:extLst>
              <a:ext uri="{FF2B5EF4-FFF2-40B4-BE49-F238E27FC236}">
                <a16:creationId xmlns:a16="http://schemas.microsoft.com/office/drawing/2014/main" id="{8DC53FD0-9899-CF82-6A5F-43336B67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85" y="3263318"/>
            <a:ext cx="5813169" cy="3308216"/>
          </a:xfrm>
          <a:prstGeom prst="rect">
            <a:avLst/>
          </a:prstGeom>
        </p:spPr>
      </p:pic>
    </p:spTree>
  </p:cSld>
  <p:clrMapOvr>
    <a:masterClrMapping/>
  </p:clrMapOvr>
  <p:transition spd="slow">
    <p:split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01D78C-EE3A-8E8D-783A-C6BAF24E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6605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TEST SCENARIO-08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4F319-B3D2-F6A3-9AC3-5D033E193DA6}"/>
              </a:ext>
            </a:extLst>
          </p:cNvPr>
          <p:cNvSpPr txBox="1"/>
          <p:nvPr/>
        </p:nvSpPr>
        <p:spPr>
          <a:xfrm>
            <a:off x="924885" y="1258078"/>
            <a:ext cx="1035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FF0066"/>
                </a:solidFill>
                <a:latin typeface="+mj-lt"/>
              </a:rPr>
              <a:t>Scenario : Navigate to URL, login to the application, click on find Patient record, perform the search by id or name, click on any patient, click on edit registration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2F5B06-A4FB-9E86-A938-F818670B504E}"/>
              </a:ext>
            </a:extLst>
          </p:cNvPr>
          <p:cNvSpPr>
            <a:spLocks noGrp="1"/>
          </p:cNvSpPr>
          <p:nvPr/>
        </p:nvSpPr>
        <p:spPr>
          <a:xfrm>
            <a:off x="728980" y="2056536"/>
            <a:ext cx="10734040" cy="452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Steps to be followed to execute testcase for above Scenario</a:t>
            </a:r>
          </a:p>
          <a:p>
            <a:pPr marL="0" indent="0">
              <a:buNone/>
            </a:pPr>
            <a:endParaRPr lang="en-US" sz="18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  <a:p>
            <a:pPr marR="0">
              <a:spcAft>
                <a:spcPts val="0"/>
              </a:spcAft>
            </a:pPr>
            <a:r>
              <a:rPr lang="en-US" sz="1800" dirty="0"/>
              <a:t>A user is able to navigate to on the landing page</a:t>
            </a:r>
          </a:p>
          <a:p>
            <a:pPr marL="0" marR="0" indent="0">
              <a:spcAft>
                <a:spcPts val="0"/>
              </a:spcAft>
              <a:buNone/>
            </a:pPr>
            <a:endParaRPr lang="en-US" sz="1800" dirty="0"/>
          </a:p>
          <a:p>
            <a:pPr marR="0">
              <a:spcAft>
                <a:spcPts val="0"/>
              </a:spcAft>
            </a:pPr>
            <a:r>
              <a:rPr lang="en-US" sz="1800" dirty="0"/>
              <a:t>When he enters the login credentials and click on login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C7095-CC3F-6161-3AF9-C42B81F9A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39" y="3551967"/>
            <a:ext cx="4640861" cy="26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9040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1914F9-A036-A213-0CE7-2F026E4D3955}"/>
              </a:ext>
            </a:extLst>
          </p:cNvPr>
          <p:cNvSpPr>
            <a:spLocks noGrp="1"/>
          </p:cNvSpPr>
          <p:nvPr/>
        </p:nvSpPr>
        <p:spPr>
          <a:xfrm>
            <a:off x="462280" y="775335"/>
            <a:ext cx="11267440" cy="530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he click on find patient record</a:t>
            </a:r>
          </a:p>
          <a:p>
            <a:r>
              <a:rPr lang="en-US" sz="1800" dirty="0"/>
              <a:t>And he enters the search id or name of patient</a:t>
            </a:r>
          </a:p>
          <a:p>
            <a:r>
              <a:rPr lang="en-US" sz="1800" dirty="0"/>
              <a:t>And he click on the patient data which he want to edit</a:t>
            </a:r>
          </a:p>
          <a:p>
            <a:r>
              <a:rPr lang="en-US" sz="1800" dirty="0"/>
              <a:t>And he click on edit Registration details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8A587-BCEA-571D-ECF2-9816B38C2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47" y="251462"/>
            <a:ext cx="5371252" cy="302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39F7E9-A72B-FDD7-1CF2-CC200842B030}"/>
              </a:ext>
            </a:extLst>
          </p:cNvPr>
          <p:cNvSpPr>
            <a:spLocks noGrp="1"/>
          </p:cNvSpPr>
          <p:nvPr/>
        </p:nvSpPr>
        <p:spPr>
          <a:xfrm>
            <a:off x="343948" y="4426730"/>
            <a:ext cx="6724545" cy="202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>
              <a:spcAft>
                <a:spcPts val="0"/>
              </a:spcAft>
            </a:pPr>
            <a:r>
              <a:rPr lang="en-US" sz="1800" dirty="0"/>
              <a:t>And he click on name to edit the name in registration</a:t>
            </a:r>
          </a:p>
          <a:p>
            <a:pPr marR="0">
              <a:spcAft>
                <a:spcPts val="0"/>
              </a:spcAft>
            </a:pPr>
            <a:r>
              <a:rPr lang="en-US" sz="1800" dirty="0"/>
              <a:t>Then verify the test whether the data is edited or not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9B5B6-9BBD-1047-816D-6512DA2A0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5209"/>
            <a:ext cx="509354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4398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B5F9BB-4E53-877E-1318-53A563F6A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889" y="1825625"/>
            <a:ext cx="9284222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08F038-B3FB-DE99-F652-6D6A42FC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304"/>
            <a:ext cx="10515600" cy="795131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latin typeface="Arial Black" panose="020B0A04020102020204" pitchFamily="34" charset="0"/>
              </a:rPr>
              <a:t>Extended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Arial Black" panose="020B0A04020102020204" pitchFamily="34" charset="0"/>
              </a:rPr>
              <a:t>Reports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5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8A7C19-53E2-6F5E-06EC-E110FF9A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9024"/>
            <a:ext cx="5699362" cy="257361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021720-9B20-98C6-A6D3-1A32DF28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6605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latin typeface="Arial Black" panose="020B0A04020102020204" pitchFamily="34" charset="0"/>
              </a:rPr>
              <a:t>Screenshots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641FD-D520-4E58-5B68-8917B3D4A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17275"/>
            <a:ext cx="5699363" cy="25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13EB-2EC5-4765-A0CB-C7B4EC0C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49"/>
            <a:ext cx="10515600" cy="590551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dirty="0"/>
            </a:br>
            <a:r>
              <a:rPr lang="en-US" sz="36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CONCLUSION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84D5-EB8E-1CC9-92AA-BA92A091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108096" cy="36836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In conclusion, our extensive testing of the </a:t>
            </a:r>
            <a:r>
              <a:rPr lang="en-US" sz="2000" dirty="0" err="1"/>
              <a:t>OpenMRS</a:t>
            </a:r>
            <a:r>
              <a:rPr lang="en-US" sz="2000" dirty="0"/>
              <a:t> website across various critical scenarios.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Our rigorous examination ensures that </a:t>
            </a:r>
            <a:r>
              <a:rPr lang="en-US" sz="2000" dirty="0" err="1"/>
              <a:t>OpenMRS</a:t>
            </a:r>
            <a:r>
              <a:rPr lang="en-US" sz="2000" dirty="0"/>
              <a:t> continues to serve as a robust and efficient tool for hospital management.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We are confident that our efforts will contribute to the continued enhancement of healthcare systems, ultimately benefiting both healthcare providers and patients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Thank you for the opportunity to evaluate and improve this vital platform.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651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076-F66D-961A-DAF5-3DE2C2B9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4"/>
            <a:ext cx="10620375" cy="599757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br>
              <a:rPr lang="en-US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58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71D3-B2FE-7E89-84B3-0A4EA73F1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4887" y="2665601"/>
            <a:ext cx="9402225" cy="15267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66"/>
                </a:solidFill>
              </a:rPr>
              <a:t>Create a test script to automate the test scenario and generate the reports for Hospital Management website.</a:t>
            </a:r>
            <a:endParaRPr lang="en-IN" dirty="0">
              <a:solidFill>
                <a:srgbClr val="FF006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175ABA-A863-E061-2F59-BC683EFC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342900"/>
            <a:ext cx="10414000" cy="523875"/>
          </a:xfr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Arial Black" panose="020B0A04020102020204" pitchFamily="34" charset="0"/>
              </a:rPr>
              <a:t>OBJECTIVE</a:t>
            </a:r>
            <a:endParaRPr lang="en-IN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7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7675-9532-1A7E-7C84-30282B332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764"/>
            <a:ext cx="9144000" cy="544512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     </a:t>
            </a:r>
            <a:r>
              <a:rPr lang="en-US" sz="3200" dirty="0">
                <a:latin typeface="Arial Black" panose="020B0A04020102020204" pitchFamily="34" charset="0"/>
              </a:rPr>
              <a:t>INTRODUCTION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0B256-7909-60A2-885D-00F2FF165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52550"/>
            <a:ext cx="9144000" cy="306844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Hospital Management Website, a comprehensive solution tailored to enhance the efficiency and effectiveness of hospital operations.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Healthcare is an essential component of our well-being, encompassing a wide range of medical services, treatments, and preventive measures aimed at maintaining and improving our health. It is a dynamic and ever-evolving field that involves healthcare providers.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This user-friendly platform aims to revolutionize healthcare management by providing a range of features and functionalities that streamline patient care, optimize administrative processes, and ensure regulatory compliance.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 </a:t>
            </a:r>
            <a:r>
              <a:rPr lang="en-US" sz="1800" dirty="0"/>
              <a:t>B</a:t>
            </a:r>
            <a:r>
              <a:rPr lang="en-US" sz="1800" b="0" i="0" dirty="0">
                <a:effectLst/>
              </a:rPr>
              <a:t>enefits of this innovative system, designed to elevate the standards of healthcare services.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3802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CD6F-1830-34F8-407D-5403B24DA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322729"/>
            <a:ext cx="11376212" cy="625227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i="0" dirty="0">
                <a:effectLst/>
                <a:latin typeface="Arial" panose="020B0604020202020204" pitchFamily="34" charset="0"/>
              </a:rPr>
              <a:t>URL for AUT (Application Under </a:t>
            </a:r>
            <a:r>
              <a:rPr lang="en-US" sz="4000" b="1" dirty="0">
                <a:latin typeface="Arial" panose="020B0604020202020204" pitchFamily="34" charset="0"/>
              </a:rPr>
              <a:t>T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est)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2E968-9B7B-0EF5-FA61-365F1E1BD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859" y="1023457"/>
            <a:ext cx="10730753" cy="5738070"/>
          </a:xfrm>
        </p:spPr>
        <p:txBody>
          <a:bodyPr/>
          <a:lstStyle/>
          <a:p>
            <a:endParaRPr lang="en-IN" sz="2000" dirty="0">
              <a:hlinkClick r:id="rId2"/>
            </a:endParaRPr>
          </a:p>
          <a:p>
            <a:r>
              <a:rPr lang="en-IN" sz="2000" dirty="0">
                <a:hlinkClick r:id="rId2"/>
              </a:rPr>
              <a:t>https://demo.openmrs.org/openmrs/login.htm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7B287-F5D1-0F6C-C881-1D4D8703C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t="405" r="482" b="7708"/>
          <a:stretch/>
        </p:blipFill>
        <p:spPr>
          <a:xfrm>
            <a:off x="1407459" y="2070847"/>
            <a:ext cx="9511552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118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9BCB86-CC52-D411-4E00-9D847969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855" y="179395"/>
            <a:ext cx="10142290" cy="587230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Arial Black" panose="020B0A04020102020204" pitchFamily="34" charset="0"/>
              </a:rPr>
              <a:t>TECHNOLOGIES USED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2E4755D-14D1-02B2-5C49-A03DBDEAE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855" y="2073770"/>
            <a:ext cx="4680533" cy="224623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/>
              <a:t>Selenium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/>
              <a:t>TestNG (Execution , Listeners)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/>
              <a:t>Cucumber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/>
              <a:t>Listener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8650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8618-BF6F-2158-2461-0C6E8BC5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701"/>
            <a:ext cx="10515600" cy="668672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br>
              <a:rPr lang="en-IN" sz="3200" b="1" dirty="0">
                <a:latin typeface="Arial Black" panose="020B0A04020102020204" pitchFamily="34" charset="0"/>
              </a:rPr>
            </a:br>
            <a:br>
              <a:rPr lang="en-IN" sz="3200" b="1" dirty="0">
                <a:latin typeface="Arial Black" panose="020B0A04020102020204" pitchFamily="34" charset="0"/>
              </a:rPr>
            </a:br>
            <a:r>
              <a:rPr lang="en-IN" sz="3200" b="1" dirty="0">
                <a:latin typeface="Arial Black" panose="020B0A04020102020204" pitchFamily="34" charset="0"/>
              </a:rPr>
              <a:t>Selenium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6539-3023-FC68-CF17-8211B1AA0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3498"/>
            <a:ext cx="9387980" cy="393443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b="1" dirty="0">
                <a:solidFill>
                  <a:srgbClr val="FF0066"/>
                </a:solidFill>
              </a:rPr>
              <a:t>Introduction to Selenium  </a:t>
            </a:r>
          </a:p>
          <a:p>
            <a:pPr lvl="0">
              <a:spcAft>
                <a:spcPts val="800"/>
              </a:spcAft>
            </a:pPr>
            <a:r>
              <a:rPr lang="en-IN" sz="1800" dirty="0"/>
              <a:t>Popular open-source framework primarily used for automating web browsers. </a:t>
            </a:r>
          </a:p>
          <a:p>
            <a:pPr lvl="0">
              <a:spcAft>
                <a:spcPts val="800"/>
              </a:spcAft>
            </a:pPr>
            <a:r>
              <a:rPr lang="en-IN" sz="1800" dirty="0"/>
              <a:t>Provides a set of tools and libraries for interacting with web applications through web browsers.</a:t>
            </a:r>
          </a:p>
          <a:p>
            <a:pPr lvl="0">
              <a:spcAft>
                <a:spcPts val="800"/>
              </a:spcAft>
            </a:pPr>
            <a:endParaRPr lang="en-US" sz="1600" dirty="0"/>
          </a:p>
          <a:p>
            <a:pPr marL="0" indent="0">
              <a:buNone/>
            </a:pPr>
            <a:r>
              <a:rPr lang="en-US" sz="1900" b="1" dirty="0">
                <a:solidFill>
                  <a:srgbClr val="FF0066"/>
                </a:solidFill>
              </a:rPr>
              <a:t>Key Features of Selenium</a:t>
            </a:r>
            <a:endParaRPr lang="en-US" sz="1900" b="1" dirty="0"/>
          </a:p>
          <a:p>
            <a:r>
              <a:rPr lang="en-IN" sz="1800" dirty="0"/>
              <a:t>Selenium's Components</a:t>
            </a:r>
          </a:p>
          <a:p>
            <a:r>
              <a:rPr lang="en-IN" sz="1800" dirty="0"/>
              <a:t>Supported Browsers </a:t>
            </a:r>
          </a:p>
          <a:p>
            <a:r>
              <a:rPr lang="en-IN" sz="1800" dirty="0"/>
              <a:t>Selenium vs. Manual Testing</a:t>
            </a:r>
          </a:p>
          <a:p>
            <a:r>
              <a:rPr lang="en-IN" sz="1800" dirty="0"/>
              <a:t>Use Cases</a:t>
            </a:r>
          </a:p>
          <a:p>
            <a:r>
              <a:rPr lang="en-IN" sz="1800" dirty="0"/>
              <a:t>Challenges and Limitations</a:t>
            </a:r>
          </a:p>
        </p:txBody>
      </p:sp>
      <p:pic>
        <p:nvPicPr>
          <p:cNvPr id="1026" name="Picture 2" descr="selenium-logo-resize | Coherent Solutions">
            <a:extLst>
              <a:ext uri="{FF2B5EF4-FFF2-40B4-BE49-F238E27FC236}">
                <a16:creationId xmlns:a16="http://schemas.microsoft.com/office/drawing/2014/main" id="{775C8992-1547-DEB0-4A27-0D3D3C2B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53" y="442490"/>
            <a:ext cx="477094" cy="47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90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25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F405-A61D-D47B-5878-F93BA710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0"/>
            <a:ext cx="10515600" cy="645428"/>
          </a:xfrm>
          <a:solidFill>
            <a:schemeClr val="accent2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3600" dirty="0">
                <a:latin typeface="Arial Black" panose="020B0A04020102020204" pitchFamily="34" charset="0"/>
              </a:rPr>
              <a:t>TestNG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9DC50-6178-F3E5-A8AA-8E685D40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426"/>
            <a:ext cx="10515600" cy="4215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Introduction to TestNG  </a:t>
            </a:r>
          </a:p>
          <a:p>
            <a:r>
              <a:rPr lang="en-US" sz="1800" dirty="0"/>
              <a:t>TestNG is a powerful testing framework.</a:t>
            </a:r>
          </a:p>
          <a:p>
            <a:r>
              <a:rPr lang="en-US" sz="1800" dirty="0"/>
              <a:t> An enhanced version of JUnit which was in use for a long time before TestNG came into existence.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>
                <a:solidFill>
                  <a:srgbClr val="FF0066"/>
                </a:solidFill>
              </a:rPr>
              <a:t>Key Features of TestNG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Supports annotations.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Supports testing integrated classes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Flexible plug-in API.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Support for multi threaded testing.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4721-F4A0-88A8-BEED-DBB3DB9E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51" y="353282"/>
            <a:ext cx="510363" cy="5103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4758987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1950</Words>
  <Application>Microsoft Office PowerPoint</Application>
  <PresentationFormat>Widescreen</PresentationFormat>
  <Paragraphs>297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Consolas</vt:lpstr>
      <vt:lpstr>Franklin Gothic Medium</vt:lpstr>
      <vt:lpstr>Times New Roman</vt:lpstr>
      <vt:lpstr>Wingdings</vt:lpstr>
      <vt:lpstr>Office Theme</vt:lpstr>
      <vt:lpstr>REAL LIFE LAB     GROUP-04 HEALTHCARE </vt:lpstr>
      <vt:lpstr>                                                 TEAM MEMBERS</vt:lpstr>
      <vt:lpstr>   CONTENTS</vt:lpstr>
      <vt:lpstr>OBJECTIVE</vt:lpstr>
      <vt:lpstr>     INTRODUCTION</vt:lpstr>
      <vt:lpstr>URL for AUT (Application Under Test)</vt:lpstr>
      <vt:lpstr>TECHNOLOGIES USED</vt:lpstr>
      <vt:lpstr>  Selenium </vt:lpstr>
      <vt:lpstr>TestNG</vt:lpstr>
      <vt:lpstr> Cucumber </vt:lpstr>
      <vt:lpstr> Listeners </vt:lpstr>
      <vt:lpstr> Framework </vt:lpstr>
      <vt:lpstr>BACKGROUND OF THE PROJECT</vt:lpstr>
      <vt:lpstr> TEST SCENARIO-01 </vt:lpstr>
      <vt:lpstr>PowerPoint Presentation</vt:lpstr>
      <vt:lpstr>PowerPoint Presentation</vt:lpstr>
      <vt:lpstr>Valid Register a Patient</vt:lpstr>
      <vt:lpstr>PowerPoint Presentation</vt:lpstr>
      <vt:lpstr> TEST SCENARIO-03 </vt:lpstr>
      <vt:lpstr>PowerPoint Presentation</vt:lpstr>
      <vt:lpstr>PowerPoint Presentation</vt:lpstr>
      <vt:lpstr> TEST SCENARIO-04 </vt:lpstr>
      <vt:lpstr>PowerPoint Presentation</vt:lpstr>
      <vt:lpstr>PowerPoint Presentation</vt:lpstr>
      <vt:lpstr> TEST SCENARIO-05 </vt:lpstr>
      <vt:lpstr>PowerPoint Presentation</vt:lpstr>
      <vt:lpstr> TEST SCENARIO-06 </vt:lpstr>
      <vt:lpstr>PowerPoint Presentation</vt:lpstr>
      <vt:lpstr> TEST SCENARIO-07 </vt:lpstr>
      <vt:lpstr>PowerPoint Presentation</vt:lpstr>
      <vt:lpstr>PowerPoint Presentation</vt:lpstr>
      <vt:lpstr>PowerPoint Presentation</vt:lpstr>
      <vt:lpstr> TEST SCENARIO-08 </vt:lpstr>
      <vt:lpstr>PowerPoint Presentation</vt:lpstr>
      <vt:lpstr> Extended Reports </vt:lpstr>
      <vt:lpstr> Screenshots </vt:lpstr>
      <vt:lpstr> CONCLUSION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     GROUP-04 HEALTHCARE</dc:title>
  <dc:creator>Shalini P</dc:creator>
  <cp:lastModifiedBy>Yokesh K</cp:lastModifiedBy>
  <cp:revision>138</cp:revision>
  <dcterms:created xsi:type="dcterms:W3CDTF">2023-09-16T12:34:56Z</dcterms:created>
  <dcterms:modified xsi:type="dcterms:W3CDTF">2023-09-19T07:48:35Z</dcterms:modified>
</cp:coreProperties>
</file>